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5" r:id="rId2"/>
    <p:sldId id="256" r:id="rId3"/>
    <p:sldId id="257" r:id="rId4"/>
    <p:sldId id="274" r:id="rId5"/>
    <p:sldId id="271" r:id="rId6"/>
    <p:sldId id="258" r:id="rId7"/>
    <p:sldId id="270" r:id="rId8"/>
    <p:sldId id="259" r:id="rId9"/>
    <p:sldId id="260" r:id="rId10"/>
    <p:sldId id="272" r:id="rId11"/>
    <p:sldId id="261" r:id="rId12"/>
    <p:sldId id="262" r:id="rId13"/>
    <p:sldId id="263" r:id="rId14"/>
    <p:sldId id="264" r:id="rId15"/>
    <p:sldId id="269" r:id="rId16"/>
    <p:sldId id="266" r:id="rId17"/>
    <p:sldId id="268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1" autoAdjust="0"/>
    <p:restoredTop sz="86397" autoAdjust="0"/>
  </p:normalViewPr>
  <p:slideViewPr>
    <p:cSldViewPr>
      <p:cViewPr>
        <p:scale>
          <a:sx n="72" d="100"/>
          <a:sy n="72" d="100"/>
        </p:scale>
        <p:origin x="-10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E6FB7-460F-4C2C-82BB-7EA379CFF67E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285DA-8281-4B69-B4EC-4FB61E6AE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4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98495-5879-46D9-A790-4389A353B2CB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5A617-C16D-4E74-9610-36D7E9DC4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5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8112-D775-4DB7-924A-166AA4F35740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7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9F3F-DDCE-4588-8BBB-76C8B1233E70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29E-DEA0-4044-BE90-1631C636EECE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5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EE80-FFE2-4DCF-B418-519B61D75002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2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4F54-739D-4086-8D1E-79DB2D5E1015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4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D8D6-5672-4390-BB95-8D80BC1E7809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7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CB91-B1FE-421E-879F-038D6E8F8930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9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71A9-035B-41A3-AAF0-0304C5B1B515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2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6200-4D8C-4D9B-947D-DA7D610E19C7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5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9A4-FC3C-40AE-A274-B3115F6FDE27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9330C-3E1D-4296-82FB-11D38D9D9CAA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5B148-523F-43C6-B8FA-9BDF8696A99D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A8054-BA7E-485D-A931-9CACB0E0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8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09600" y="6446837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OnCourse Learning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"/>
            <a:ext cx="5188167" cy="67056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8C282FA-AEAE-43D6-A0A1-B493DF3C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2E84D1-AE0B-45C1-BF74-233BF27B8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0" y="0"/>
            <a:ext cx="9143245" cy="13716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DFBD6D-5E26-475F-8907-D813EFFB16EE}"/>
              </a:ext>
            </a:extLst>
          </p:cNvPr>
          <p:cNvSpPr txBox="1"/>
          <p:nvPr/>
        </p:nvSpPr>
        <p:spPr>
          <a:xfrm>
            <a:off x="114300" y="1525188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Concepts of Land Use and Investment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12FCC2-ABD2-45F1-9F45-17E570D3AA59}"/>
              </a:ext>
            </a:extLst>
          </p:cNvPr>
          <p:cNvSpPr/>
          <p:nvPr/>
        </p:nvSpPr>
        <p:spPr>
          <a:xfrm>
            <a:off x="5029200" y="224135"/>
            <a:ext cx="3142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A2CFA7-1FAB-42DB-B71C-47534DE6927B}"/>
              </a:ext>
            </a:extLst>
          </p:cNvPr>
          <p:cNvSpPr txBox="1"/>
          <p:nvPr/>
        </p:nvSpPr>
        <p:spPr>
          <a:xfrm>
            <a:off x="914400" y="2362200"/>
            <a:ext cx="754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Highest and Best Use Concept</a:t>
            </a: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possible uses of a valuable piece of urban land: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parking lot (under improvement)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high rise apartment (zoning regulations on height)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maximum legal height of an office building (over 	improvement)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optimal height office building (highest and best use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87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0" y="0"/>
            <a:ext cx="9143245" cy="13716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01280" y="295291"/>
            <a:ext cx="3848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1525188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Concepts of Land Use and Investment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133600"/>
            <a:ext cx="8001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and Private Land Use Restrictions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land use controls</a:t>
            </a:r>
          </a:p>
          <a:p>
            <a:pPr marL="633413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planning &amp; zoning</a:t>
            </a:r>
          </a:p>
          <a:p>
            <a:pPr marL="633413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&amp; regional planning</a:t>
            </a:r>
          </a:p>
          <a:p>
            <a:pPr marL="633413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codes</a:t>
            </a:r>
          </a:p>
          <a:p>
            <a:pPr marL="633413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Occupancy requirements</a:t>
            </a:r>
          </a:p>
          <a:p>
            <a:pPr marL="633413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requirements</a:t>
            </a:r>
          </a:p>
          <a:p>
            <a:pPr marL="579438" lvl="1" indent="-231775">
              <a:lnSpc>
                <a:spcPct val="90000"/>
              </a:lnSpc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land use controls</a:t>
            </a:r>
          </a:p>
          <a:p>
            <a:pPr marL="633413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Restrictive covenants</a:t>
            </a:r>
          </a:p>
          <a:p>
            <a:pPr marL="633413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Easements and other restrictions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19400"/>
            <a:ext cx="2771384" cy="2667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5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0" y="0"/>
            <a:ext cx="9143245" cy="13716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01280" y="295291"/>
            <a:ext cx="3848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1525188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Concepts of Land Use and Investment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133600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Estate Investment Objectives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use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appreciation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shelter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leverage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cash flow</a:t>
            </a: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emphasis for today's investor is usually either personal use or positive cash flow with appreciation.  Historically, real estate investments were primarily used as tax shelters.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4600"/>
            <a:ext cx="2362200" cy="2133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61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0" y="0"/>
            <a:ext cx="9143245" cy="13716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01280" y="295291"/>
            <a:ext cx="3848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1525188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the Real Estate Business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042" y="2041132"/>
            <a:ext cx="60011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Real Estate Market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Free Market Concept</a:t>
            </a:r>
          </a:p>
          <a:p>
            <a:pPr>
              <a:defRPr/>
            </a:pPr>
            <a:endParaRPr lang="en-US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Buyers and sellers are free to negotiate and establish a price acceptable to both without undue pressure, urgency, or outside influence other than the principle of supply and demand.</a:t>
            </a:r>
          </a:p>
          <a:p>
            <a:pPr marL="338138"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Characteristics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physical characteristic of immobility results in a market that is slow to react to changes in supply and demand.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125286"/>
            <a:ext cx="2065064" cy="17159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32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0" y="0"/>
            <a:ext cx="9143245" cy="13716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01280" y="295291"/>
            <a:ext cx="3848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1525187"/>
            <a:ext cx="880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 Estate Business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042" y="2362200"/>
            <a:ext cx="8001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Real Estate Market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 and Demand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factors impact the value of property:</a:t>
            </a:r>
          </a:p>
          <a:p>
            <a:pPr marL="1138238" lvl="1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properties available in an area.</a:t>
            </a:r>
          </a:p>
          <a:p>
            <a:pPr marL="1138238" lvl="1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production schedules</a:t>
            </a:r>
          </a:p>
          <a:p>
            <a:pPr marL="1138238" lvl="1" indent="-342900">
              <a:buFont typeface="Courier New" panose="02070309020205020404" pitchFamily="49" charset="0"/>
              <a:buChar char="o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Cycles and Trends</a:t>
            </a:r>
          </a:p>
          <a:p>
            <a:pPr marL="681038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as the economy is subject to peaks and valleys the real estate industry is also subject to recurring periods of recession and prosperity.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94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0" y="0"/>
            <a:ext cx="9143245" cy="13716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01280" y="295291"/>
            <a:ext cx="3848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1525188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the Real Estate Business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042" y="2057400"/>
            <a:ext cx="8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Real Estate Practitioner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Note:</a:t>
            </a:r>
          </a:p>
          <a:p>
            <a:pPr marL="228600" indent="-228600">
              <a:defRPr/>
            </a:pP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defRPr/>
            </a:pPr>
            <a:r>
              <a:rPr lang="en-US" alt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Broker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used interchangeably in the text when NO differentiation is needed</a:t>
            </a:r>
          </a:p>
          <a:p>
            <a:pPr marL="228600" indent="-228600">
              <a:defRPr/>
            </a:pP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defRPr/>
            </a:pPr>
            <a:r>
              <a:rPr lang="en-US" alt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Broker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Provisional Broker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used to distinguish two categories of license.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97" y="4702207"/>
            <a:ext cx="2481980" cy="1651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6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0" y="0"/>
            <a:ext cx="9143245" cy="13716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01280" y="295291"/>
            <a:ext cx="3848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1525188"/>
            <a:ext cx="880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the Real Estate Business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042" y="2057400"/>
            <a:ext cx="8001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Real Estate Practitioner</a:t>
            </a:r>
          </a:p>
          <a:p>
            <a:pPr marL="228600" indent="-228600">
              <a:defRPr/>
            </a:pPr>
            <a:endParaRPr lang="en-US" altLang="en-US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North Carolina defines only one Real Estate license category,  that of Broker.  All must be licensed.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Provisional Broker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category of license that indicates person has not completed the post-licensing requirements and has restricted work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Broker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category of license that indicates person has either completed post-licensing requirements or received license prior to April 1, 2006</a:t>
            </a: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Broker-in-Charge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(BIC) –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completed the educational and experience requirement necessary to supervise real estate agents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42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0" y="0"/>
            <a:ext cx="9143245" cy="13716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01280" y="295291"/>
            <a:ext cx="3848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1525188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the Real Estate Business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1828800"/>
            <a:ext cx="8001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Real Estate Practitioner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Practitioner IS an advisor- a representative of his or her principal, whether buyer or seller.</a:t>
            </a:r>
          </a:p>
          <a:p>
            <a:pPr marL="228600" indent="-228600"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Practitioner is NOT a legal counselor or high pressure salesperson.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6E275A-F539-4C99-A80A-B805903F3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20" y="4267200"/>
            <a:ext cx="1668780" cy="1752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44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952438-86CF-47FD-814F-635F62AA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36A4C4-E93E-480C-8D48-6170618B0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0" y="0"/>
            <a:ext cx="9143245" cy="13716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53D80DC-9EFC-4AED-AA29-8F027DC05C71}"/>
              </a:ext>
            </a:extLst>
          </p:cNvPr>
          <p:cNvSpPr/>
          <p:nvPr/>
        </p:nvSpPr>
        <p:spPr>
          <a:xfrm>
            <a:off x="4501280" y="295291"/>
            <a:ext cx="3848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34D02A-FEE3-4138-A1EE-A1EBA1E73FEB}"/>
              </a:ext>
            </a:extLst>
          </p:cNvPr>
          <p:cNvSpPr txBox="1"/>
          <p:nvPr/>
        </p:nvSpPr>
        <p:spPr>
          <a:xfrm>
            <a:off x="114300" y="1525188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the Real Estate Business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A01E2D-1E72-47C6-B934-A2DCEB345767}"/>
              </a:ext>
            </a:extLst>
          </p:cNvPr>
          <p:cNvSpPr/>
          <p:nvPr/>
        </p:nvSpPr>
        <p:spPr>
          <a:xfrm>
            <a:off x="628650" y="1986853"/>
            <a:ext cx="8001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defRPr/>
            </a:pPr>
            <a:endParaRPr lang="en-US" alt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order to ensure professional services to the client, The Real Estate Practitioner should have a thorough knowledge of:</a:t>
            </a:r>
          </a:p>
          <a:p>
            <a:pPr marL="228600" indent="-228600"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listing contract.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purchase offer.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8D2D69-E365-4C9F-8DE1-F878EBC8C9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90" y="3594163"/>
            <a:ext cx="1699260" cy="2553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3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8" y="7495"/>
            <a:ext cx="9143245" cy="13716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01280" y="295291"/>
            <a:ext cx="3848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1524000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Real Estate Concepts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" y="2138065"/>
            <a:ext cx="6934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characteristics of real estate, including classes of property, physical characteristics of land, and economic characteristics of land.</a:t>
            </a: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concepts of land use and investment, including highest and best use, land use control, investment objectives, scope of the real estate business, and the real estate market.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44121"/>
            <a:ext cx="1752600" cy="2628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0" y="0"/>
            <a:ext cx="9143245" cy="13716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01280" y="295291"/>
            <a:ext cx="3848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1524000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Real Estate Concepts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350" y="2228671"/>
            <a:ext cx="84010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Terminology and Definitions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Classes of property: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Property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land.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of the earth, the area below surface to the center of earth, and area above surface to highest heavens plus all structures and improvements which are permanently attached.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B4F497-B4D7-4736-80F3-59BA4824B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742" y="2157943"/>
            <a:ext cx="8229600" cy="3611563"/>
          </a:xfrm>
        </p:spPr>
        <p:txBody>
          <a:bodyPr>
            <a:normAutofit lnSpcReduction="10000"/>
          </a:bodyPr>
          <a:lstStyle/>
          <a:p>
            <a:pPr marL="228600" indent="-228600">
              <a:defRPr/>
            </a:pP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Terminology and Definitions</a:t>
            </a:r>
          </a:p>
          <a:p>
            <a:pPr marL="228600" indent="-228600">
              <a:defRPr/>
            </a:pP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—Anything used to better or “improve” the use of the land.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artificially attached items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property and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personal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appurtenance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—Any right or privilege that is considered to “run with the land.”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rights and privileges may be “personal” in nature.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sewer lines or municipal water.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89D3B3-5696-43AA-B3E2-E42C1E32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8D84FC-6A98-4753-BC60-D8A07A785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0" y="0"/>
            <a:ext cx="9143245" cy="13716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E068396-72EA-4FA4-AD2F-701A46421D3A}"/>
              </a:ext>
            </a:extLst>
          </p:cNvPr>
          <p:cNvSpPr/>
          <p:nvPr/>
        </p:nvSpPr>
        <p:spPr>
          <a:xfrm>
            <a:off x="4629443" y="384473"/>
            <a:ext cx="3142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9185770-EA72-40B9-B72B-19728823EA4C}"/>
              </a:ext>
            </a:extLst>
          </p:cNvPr>
          <p:cNvSpPr txBox="1"/>
          <p:nvPr/>
        </p:nvSpPr>
        <p:spPr>
          <a:xfrm>
            <a:off x="990600" y="1676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Real Estate Concepts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4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D570C1-B119-44E1-9ABD-B10D3527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48806"/>
            <a:ext cx="8534400" cy="64670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7849A7-9CC7-4F1A-A4AE-203133CAB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95512"/>
            <a:ext cx="8229600" cy="4735615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Terminology and Definitions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property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includes tenements and hereditaments: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tenements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include land as defined, plus all corporeal (tangible) and incorporeal (intangible) rights in land.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hereditaments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include all land and tenements which can be inherited.</a:t>
            </a:r>
          </a:p>
          <a:p>
            <a:pPr marL="630237" lvl="2" indent="-342900"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6E4173-4C08-4F63-9C26-240DF708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2700EB-07C0-4CE0-A19A-ABC13ACC0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0" y="0"/>
            <a:ext cx="9143245" cy="13716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8CF8986-2033-48E3-AA1E-921FAC266F66}"/>
              </a:ext>
            </a:extLst>
          </p:cNvPr>
          <p:cNvSpPr/>
          <p:nvPr/>
        </p:nvSpPr>
        <p:spPr>
          <a:xfrm>
            <a:off x="4648493" y="312738"/>
            <a:ext cx="3142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03D6A73-A865-4104-A64D-2FD29624FA85}"/>
              </a:ext>
            </a:extLst>
          </p:cNvPr>
          <p:cNvSpPr/>
          <p:nvPr/>
        </p:nvSpPr>
        <p:spPr>
          <a:xfrm>
            <a:off x="304800" y="1650126"/>
            <a:ext cx="86673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spcBef>
                <a:spcPct val="20000"/>
              </a:spcBef>
            </a:pPr>
            <a:r>
              <a:rPr lang="en-US" altLang="en-US" sz="27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Real Estate Concepts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6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0" y="0"/>
            <a:ext cx="9143245" cy="13716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01280" y="295291"/>
            <a:ext cx="3848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1524000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Real Estate Concepts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024545"/>
            <a:ext cx="8001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Property – Anything not real property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4812" lvl="1" indent="-285750">
              <a:buFont typeface="Wingdings" panose="05000000000000000000" pitchFamily="2" charset="2"/>
              <a:buChar char="q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Vehicles and boats</a:t>
            </a:r>
          </a:p>
          <a:p>
            <a:pPr marL="404812" lvl="1" indent="-285750">
              <a:buFont typeface="Wingdings" panose="05000000000000000000" pitchFamily="2" charset="2"/>
              <a:buChar char="q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Jewelry, paintings</a:t>
            </a:r>
          </a:p>
          <a:p>
            <a:pPr marL="404812" lvl="1" indent="-285750">
              <a:buFont typeface="Wingdings" panose="05000000000000000000" pitchFamily="2" charset="2"/>
              <a:buChar char="q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Mined minerals or harvested crops/timber</a:t>
            </a:r>
          </a:p>
          <a:p>
            <a:pPr marL="119062" lvl="1"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2" lvl="1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Some items can be either real or personal property depending upon the circumstances. For 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71423"/>
            <a:ext cx="2362200" cy="1580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11" y="4671423"/>
            <a:ext cx="2380419" cy="1584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05200" y="4863288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real property and which is personal property?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3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0" y="0"/>
            <a:ext cx="9143245" cy="13716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01280" y="295291"/>
            <a:ext cx="3848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1524000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Real Estate Concepts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362200"/>
            <a:ext cx="6019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Characteristics of Land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Scarcity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There is a limited available supply of land.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Permanence of investment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the fixity of an investment in real estate in a given area makes it a permanent investment.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(Situs)- The 3-L’s of value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225684"/>
            <a:ext cx="2667000" cy="1997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6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0" y="0"/>
            <a:ext cx="9143245" cy="13716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01280" y="295291"/>
            <a:ext cx="3848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1524000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Real Estate Concepts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209800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Characteristics of Land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Immobility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Economic value through location.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Permanence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The physical permanence of land affects its long-term value.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Uniquenes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(non-homogeneity) – Each property is unique.</a:t>
            </a:r>
          </a:p>
          <a:p>
            <a:pPr marL="228600" indent="-228600">
              <a:defRPr/>
            </a:pPr>
            <a:endParaRPr lang="en-US" altLang="en-US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343400"/>
            <a:ext cx="2641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8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0" y="0"/>
            <a:ext cx="9143245" cy="13716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01280" y="295291"/>
            <a:ext cx="3848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1525188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Concepts of Land Use and Investment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350" y="2003554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Highest and Best Use Concept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greatest potential net return on investment.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Under-improvement or over-improvement diminishes highest &amp; best use.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only one highest &amp; best use at any given time for any given property.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 &amp; best use of a specific property changes over time.</a:t>
            </a:r>
          </a:p>
        </p:txBody>
      </p:sp>
      <p:pic>
        <p:nvPicPr>
          <p:cNvPr id="1026" name="Picture 2" descr="C:\Users\Jo\Documents\Documents\Website\Money House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2133599" cy="140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20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981</Words>
  <Application>Microsoft Office PowerPoint</Application>
  <PresentationFormat>On-screen Show (4:3)</PresentationFormat>
  <Paragraphs>203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</dc:creator>
  <cp:lastModifiedBy>Elizabeth King</cp:lastModifiedBy>
  <cp:revision>56</cp:revision>
  <cp:lastPrinted>2013-09-22T16:24:18Z</cp:lastPrinted>
  <dcterms:created xsi:type="dcterms:W3CDTF">2013-09-22T15:24:12Z</dcterms:created>
  <dcterms:modified xsi:type="dcterms:W3CDTF">2019-04-19T17:41:19Z</dcterms:modified>
</cp:coreProperties>
</file>