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8" r:id="rId23"/>
    <p:sldId id="279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>
        <p:scale>
          <a:sx n="77" d="100"/>
          <a:sy n="77" d="100"/>
        </p:scale>
        <p:origin x="-115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2B10-E1BA-44A9-91F7-B1938601B39E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A62CC-E910-4E8B-BD3B-079CE5633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9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2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7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2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5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A62CC-E910-4E8B-BD3B-079CE56333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D31F-770B-4B91-AC1F-8A8FC5BAEC07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478D-5D33-42E5-828C-B4DE168B7DEA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4633-A998-49D5-AD41-F4CFB029D90D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1376-6FF3-49EA-B415-011C494FFA9D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58A6-D984-416D-9F5F-5C23C3EC0092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AC9C-C9FE-403A-B10F-4080C26F6FDA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4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4233-80F6-42AB-9DDA-EAFFB7A4D99C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AB18-A501-4201-94F7-48CCCC2F6442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FB1-FCF7-4519-A667-6A6BD5C91A2B}" type="datetime1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789F-8B87-482C-A033-C126D3A39C03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4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F820-970B-40EF-9093-65E380A72E9E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D821-E546-422C-A415-9DD21512956D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2D07-8F16-45C9-99A1-8B542DC4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Standard Addenda Forms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Vacation Rental Addendum (2A13-T):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 any vacation rental property subject to North Carolina Vacation Rental Act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Sale Addendum (2A14-T):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cases where sale does not produce enough money to pay off existing mortgage and seller is unable or unwilling to pay difference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the contract contingent upon short sale approval even if after the due diligence date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Stipulates any additional offers that appear must be presented to the lienholder by North Carolina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1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5774" y="1595735"/>
            <a:ext cx="8628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for Sale/Purchase of Vacant Lot/Land (2A12-T)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only for the sale of vacant lots or land with no relevant structure.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just like the standard offer to purchase but does not include fixtures, personal property, or other items related to a physical structure.</a:t>
            </a:r>
          </a:p>
        </p:txBody>
      </p:sp>
      <p:pic>
        <p:nvPicPr>
          <p:cNvPr id="3074" name="Picture 2" descr="http://www.rgcvideoproductions.com/real_estate/rt24_vac-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55" y="4582886"/>
            <a:ext cx="2768405" cy="2045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 Procedures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and Acceptance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offeror is the party making the offer.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offeree is the party receiving the offer.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counteroffer the roles of the offeror and offeree reverse.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the offer and acceptance must be in writing in order to be enforceable according to the Statue of Frauds.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such thing as a binding offer.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offer is not considered revoked until proper notice is considered delivered to the offeree or his/her agent.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 Procedures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and Acceptance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must be identical with the terms of the offer.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 must be accepted in writing by all parties.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acceptance is communicated to the offeror there is no acceptance even if there is an oral statement of intent to sign.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must comply with any reasonable requirement or restriction mandated by the offeror.</a:t>
            </a:r>
          </a:p>
        </p:txBody>
      </p:sp>
      <p:pic>
        <p:nvPicPr>
          <p:cNvPr id="4098" name="Picture 2" descr="http://www.robertwalters.be/career-advice/accepting-a-job-offer/_jcr_content/hubchildcontent/article/image.img.jpg/13584205887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3" y="4765165"/>
            <a:ext cx="2390513" cy="1591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8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3816" y="1602361"/>
            <a:ext cx="86280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 Procedures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and Acceptance: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of an offer should be promptly delivered as offeror retains right of revocation prior to proper notice of acceptance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of the acceptance can be delivered by:</a:t>
            </a:r>
          </a:p>
          <a:p>
            <a:pPr marL="10287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communication</a:t>
            </a:r>
          </a:p>
          <a:p>
            <a:pPr marL="10287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communication</a:t>
            </a:r>
          </a:p>
          <a:p>
            <a:pPr marL="10287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Mailbox rule – effective when mailed</a:t>
            </a:r>
          </a:p>
          <a:p>
            <a:pPr marL="10287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communication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633" y="1465803"/>
            <a:ext cx="86280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Contract Procedures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 Offers to Sellers: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broker is legally and duty bound to submit all offers to the seller:</a:t>
            </a:r>
          </a:p>
          <a:p>
            <a:pPr marL="10287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 but in no case later than 5 days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Brokers are not permitted to either accept or reject offers for the client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offers must be presented at the same time:</a:t>
            </a:r>
          </a:p>
        </p:txBody>
      </p:sp>
      <p:pic>
        <p:nvPicPr>
          <p:cNvPr id="5122" name="Picture 2" descr="http://www.ellertheseller.com/wp-content/uploads/2013/06/bidding-w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529311"/>
            <a:ext cx="2634388" cy="197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1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5774" y="1628865"/>
            <a:ext cx="86280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Contract Modifications and Counteroffers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 - changes to an existing binding contract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Counteroffers - changes where there has been no acceptance of an offer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primary methods of handling counteroffers:</a:t>
            </a:r>
          </a:p>
          <a:p>
            <a:pPr marL="8001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(clean) offer.</a:t>
            </a:r>
          </a:p>
          <a:p>
            <a:pPr marL="8001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Strike out original terms and insert new terms in their place: 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changes should be initialed and dated.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set of modifications should be included on the form.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subsequent changes are proposed, it is a good business practice to create a new form in order to be legible.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816" y="1521824"/>
            <a:ext cx="86280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Electronically Submitted Offer and Acceptance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 offers and acceptance by fax or email is the norm for most transactions.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e-sign legislation and North Carolina’s Uniform Electronic Transaction Act allows electronic transaction to comply with Statue of Frauds.</a:t>
            </a:r>
          </a:p>
        </p:txBody>
      </p:sp>
      <p:pic>
        <p:nvPicPr>
          <p:cNvPr id="6146" name="Picture 2" descr="http://www.mortgageorb.com/issues/SME1303/images/e2_sig_fm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56" y="4516581"/>
            <a:ext cx="3637254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4258" y="6387524"/>
            <a:ext cx="3086100" cy="365125"/>
          </a:xfrm>
        </p:spPr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9590" y="1865057"/>
            <a:ext cx="86280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Earnest Money and Due Diligence Fee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fees are “good faith” monies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diligence fee: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non-refundable unless there is a breach of contract by the seller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time period between the formation of the contract and the due diligence 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should be paid directly to the seller and not placed in agent’s escrow account unless received as cash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0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76DF4-E91A-4881-831B-3832921E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Earnest Money and Due Diligence Fee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main ways the agent will see earnest money deposits (EMD):</a:t>
            </a:r>
          </a:p>
          <a:p>
            <a:pPr marL="685800" indent="-342900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 at time of the offer, or within 5 days of the Effective Date of the contract whichever is indicated</a:t>
            </a:r>
          </a:p>
          <a:p>
            <a:pPr marL="10287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EMD can be paid in the form of cash, personal check, official bank check, or wire transfer</a:t>
            </a:r>
          </a:p>
          <a:p>
            <a:pPr marL="685800" indent="-342900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(Additional) EMDs are required to be in the form of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available funds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personal checks are not permitted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73F250-CA88-4796-8BC1-2DC3DA81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4D5275-E6E8-4389-AC56-5D0A2D847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4EE230-A299-4547-8B8D-A85099E3C172}"/>
              </a:ext>
            </a:extLst>
          </p:cNvPr>
          <p:cNvSpPr/>
          <p:nvPr/>
        </p:nvSpPr>
        <p:spPr>
          <a:xfrm>
            <a:off x="4708638" y="219372"/>
            <a:ext cx="3384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4037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essential and common provisions of the NCAR/NCBA Offer to Purchase and Contract form 2-T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rights and obligations of the parties to a purchase contract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due diligence process including the rights and fees of the parties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characteristics and requirements of the offer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characteristics and requirements of the counteroffer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requirements for handling earnest money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installment land contract (contract for deed) provisions, advantages, and disadvantages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option to purchase and it’s requirements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different “preemptive rights” to a contract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904" y="1607168"/>
            <a:ext cx="86280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Furnishing Copies of Offers and Contracts to Buyer and Seller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copy is required to create a binding contract.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common practice to have multiple copies to provide for all parties.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NCREC only requires a copy to be provided to the buyer and seller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Brokers are required to keep all instruments on file for at least 3 years</a:t>
            </a:r>
          </a:p>
        </p:txBody>
      </p:sp>
      <p:pic>
        <p:nvPicPr>
          <p:cNvPr id="7170" name="Picture 2" descr="http://www.accuraterepro.com/Portals/0/clc240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07" y="4632070"/>
            <a:ext cx="3065387" cy="17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6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595735"/>
            <a:ext cx="76945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Installment Land Contracts</a:t>
            </a:r>
          </a:p>
          <a:p>
            <a:endParaRPr lang="en-US" sz="19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to convey title and finance agreement in one.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used if financing is difficult to get.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Equitable Title – legal title conveyed once the terms of the agreement have been completed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Title – interest held by the party who owns the real property: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 retains legal title until buyer has repaid the loan in full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Carolina law requires 17 provisions to appear in the installment land contract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 required to record a copy of the contract or a “Memorandum of a Contract for Deed” within 5 days.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7DB480-5008-40A9-9766-91FC98C7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75" y="1736035"/>
            <a:ext cx="7886700" cy="44659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marL="0" indent="0" algn="ctr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Installment Land Contracts- Advantages and Disadvantages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to Buyer: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when buyer has no alternative to obtain financing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can claim normal tax advantage on payment of property tax.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to Buyer: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penalties for default are severe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seller defaults on his mortgage, buyer could lose his property.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buyer does not have the usual protections of the deed of trust.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FDCB9B-B256-4C64-BA58-73678D58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8B3078-2BCE-479E-96FC-FC20C1E40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74ED5F-6E77-42C1-A883-0D1E89EFAB27}"/>
              </a:ext>
            </a:extLst>
          </p:cNvPr>
          <p:cNvSpPr/>
          <p:nvPr/>
        </p:nvSpPr>
        <p:spPr>
          <a:xfrm>
            <a:off x="4567825" y="136524"/>
            <a:ext cx="3384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86989D-C1AB-4CE2-92D1-AAC318B9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US" sz="2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marL="0" lvl="0" indent="0" algn="ctr">
              <a:buNone/>
            </a:pPr>
            <a:endParaRPr lang="en-US" sz="2600" b="1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Installment Land Contracts- Advantages and Disadvantages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to Seller: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retains legal title to the property and if the buyer should default, foreclosure will not be required. 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seller may be able to sell a property when the buyer had no real alternative way to finance the transaction.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Disadvantages to Seller: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event of default, the seller will still incur a time delay and the considerable legal expense to have the contract declared to be forfeited, thereby terminating the buyer’s contractual interest.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3B5E0D-D508-43DF-A8EC-3975DFE9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9FD55C-7EC0-40C0-88F3-57C4762B2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2658B2-B18E-4E88-A3FF-AF02F78D76A9}"/>
              </a:ext>
            </a:extLst>
          </p:cNvPr>
          <p:cNvSpPr/>
          <p:nvPr/>
        </p:nvSpPr>
        <p:spPr>
          <a:xfrm>
            <a:off x="4708638" y="219372"/>
            <a:ext cx="3384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6622" y="1909594"/>
            <a:ext cx="81663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to Purchase Real Estate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 agreement that allows the optionee to tie up a piece of property but not be obligated to purchase it.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Optionor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seller, who conveys option rights to the buyer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Optionee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purchaser, who receives the option rights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in writing under the Statue of Frauds and should be recorded under the Conner Act.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standard pre-printed contract option forms as these should only be prepared by an attorney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5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8052" y="1595735"/>
            <a:ext cx="842346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Agreements for Preemptive Rights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 that give the buyer/tenant the first right to either purchase or lease a property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preemptive rights:</a:t>
            </a:r>
          </a:p>
          <a:p>
            <a:pPr marL="804863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of first refusal: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the owner decide to sell, or lease, he will offer it to the named party first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the seller to sell if the buyer decides to buy</a:t>
            </a:r>
          </a:p>
          <a:p>
            <a:pPr marL="347663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Right of first opportunity to purchase: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 agrees to give lease the first chance to purchase the property at a price determined in the future if/when the owner decides to sell.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in commercial lease transactions.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403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“Drafting” Sales Contracts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estate brokers are allowed to fill in blanks of contract form or purchase offer form.  Forms must have been designed by attorney.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 is not allowed to rewrite or alter basic text.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broker will still be held responsible for proper completion of the blanks.</a:t>
            </a:r>
          </a:p>
        </p:txBody>
      </p:sp>
      <p:pic>
        <p:nvPicPr>
          <p:cNvPr id="1026" name="Picture 2" descr="http://www.alaskalawblog.com/contra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52" y="4489905"/>
            <a:ext cx="2333058" cy="186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8296" y="1595735"/>
            <a:ext cx="8375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Appropriate Sales Contract Form (Including Sources)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used should be appropriate to broker’s type of transaction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North Carolina Real Estate Commission (NCREC) cannot require the parties to use any particular form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NCREC requires any pre-printed form provided for use by a broker to contain 19 specific elements:</a:t>
            </a:r>
          </a:p>
          <a:p>
            <a:pPr marL="69056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insert provision concerning payment or forfeiture of a commission</a:t>
            </a:r>
          </a:p>
          <a:p>
            <a:pPr marL="69056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insert provision attempting to disclaim liability of a broker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restrictions apply only to pre-printed forms proposed for use by broker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prohibits parties from producing their own forms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Offer to Purchase and Contract (Standard Form 2-T)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industry form for sale of residential properties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appropriate for the sale of vacant lots/land, commercial properties, options, installment sales contracts (contract for deed), or more complex transactions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 to pages 278 through 290 for a summary of the NREC/NCBA Offer to Purchase and Contract form 2-T</a:t>
            </a:r>
          </a:p>
        </p:txBody>
      </p:sp>
      <p:pic>
        <p:nvPicPr>
          <p:cNvPr id="2050" name="Picture 2" descr="http://www.propertyashevillenc.com/wp-content/uploads/2013/07/NC-Contracts-700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4513810"/>
            <a:ext cx="2383972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8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Standard Addenda Forms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Back-up contract addendum (2A1-T):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when property is already under contract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back-up buyer has binding contract to purchase the property only if existing primary contract is terminated.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Back-up buyer has right to terminate at any time prior to being notified of primary contract falling through.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back-up buyer terminates he/she is entitled to refund of earnest money deposit (EMD)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Standard Addenda Forms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Contingent Sale Addendum (2A2-T):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when buyers have to sell a property before they can purchase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 must have existing property under contract before due diligence date in the contract of the house he is purchasing: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earnest money deposit can be returned if:</a:t>
            </a:r>
          </a:p>
          <a:p>
            <a:pPr marL="11430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buyers house is under contract but has not been purchased by settlement date for new house.  </a:t>
            </a:r>
          </a:p>
          <a:p>
            <a:pPr marL="11430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 does not have a signed contract for house he is selling by due diligence date</a:t>
            </a:r>
          </a:p>
          <a:p>
            <a:pPr marL="342900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Standard Addenda Forms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FHA/VA Financing Addendum (2A4-T):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when buyer is seeking FHA/VA financing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Stipulates that buyer can terminate contract if property does not appraise and obtain refund of EMD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true even if due diligence date is passed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 Possession Before Closing Agreement Addendum (2A7-T):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replacement for a lease agreement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used for possession for more than 14 days.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 Possession After Closing Agreement Addendum (2A8-T):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Serves the same purpose as the prior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83" y="2241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2143" y="1349829"/>
            <a:ext cx="8628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Contracts and Related Procedures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Standard Addenda Forms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Lead-based Paint or Lead-based Paint Hazard Addendum (2A9-T):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given prior to first offer in the sale of pre-1978 houses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Addresses if seller has knowledge or records pertaining to lead-based paint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buyer a 10-day period to conduct an assessment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Acknowledges seller has provided buyer with EPA pamphlet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Provisions Addendum (2A11-T):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Expiration of offer by certain date/time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Permit for septic system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Rental and investment properties details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Repairs or improvement to be completed prior to the closing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2D07-8F16-45C9-99A1-8B542DC48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2078</Words>
  <Application>Microsoft Office PowerPoint</Application>
  <PresentationFormat>On-screen Show (4:3)</PresentationFormat>
  <Paragraphs>335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Mangum</dc:creator>
  <cp:lastModifiedBy>Elizabeth King</cp:lastModifiedBy>
  <cp:revision>37</cp:revision>
  <dcterms:created xsi:type="dcterms:W3CDTF">2013-10-31T22:18:15Z</dcterms:created>
  <dcterms:modified xsi:type="dcterms:W3CDTF">2019-04-19T18:08:45Z</dcterms:modified>
</cp:coreProperties>
</file>