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56" r:id="rId3"/>
    <p:sldId id="258" r:id="rId4"/>
    <p:sldId id="257" r:id="rId5"/>
    <p:sldId id="260" r:id="rId6"/>
    <p:sldId id="261" r:id="rId7"/>
    <p:sldId id="269" r:id="rId8"/>
    <p:sldId id="271" r:id="rId9"/>
    <p:sldId id="278" r:id="rId10"/>
    <p:sldId id="273" r:id="rId11"/>
    <p:sldId id="279" r:id="rId12"/>
    <p:sldId id="272" r:id="rId13"/>
    <p:sldId id="262" r:id="rId14"/>
    <p:sldId id="280" r:id="rId15"/>
    <p:sldId id="263" r:id="rId16"/>
    <p:sldId id="265" r:id="rId17"/>
    <p:sldId id="281" r:id="rId18"/>
    <p:sldId id="266" r:id="rId19"/>
    <p:sldId id="267" r:id="rId20"/>
    <p:sldId id="276"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p:scale>
          <a:sx n="77" d="100"/>
          <a:sy n="77" d="100"/>
        </p:scale>
        <p:origin x="-109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7A79A2-99CB-4D6E-9344-936F0E6CD07C}" type="datetimeFigureOut">
              <a:rPr lang="en-US" smtClean="0"/>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3F328-ACED-45A0-8FA8-A63FF18EDD76}" type="slidenum">
              <a:rPr lang="en-US" smtClean="0"/>
              <a:t>‹#›</a:t>
            </a:fld>
            <a:endParaRPr lang="en-US"/>
          </a:p>
        </p:txBody>
      </p:sp>
    </p:spTree>
    <p:extLst>
      <p:ext uri="{BB962C8B-B14F-4D97-AF65-F5344CB8AC3E}">
        <p14:creationId xmlns:p14="http://schemas.microsoft.com/office/powerpoint/2010/main" val="33863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9664D3-BE33-4614-B080-9DB28F04A976}"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275368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05C5C7-E0FF-4D2A-8C0A-6DC794DF3E2A}"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407157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0ADA4-B487-45E7-8A0A-D05B1A9F4B59}"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339342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5DCC2F-0A8D-4CA1-855D-DDA9BBFB67C3}"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412726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6AE4B-6F29-47FF-A78C-712BF3878A2F}"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110946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4DDF55-A0E9-481F-BC58-94B84A14442B}"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216412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4C6F80-D766-4A28-8465-8CFA24645363}" type="datetime1">
              <a:rPr lang="en-US" smtClean="0"/>
              <a:t>4/19/2019</a:t>
            </a:fld>
            <a:endParaRPr lang="en-US"/>
          </a:p>
        </p:txBody>
      </p:sp>
      <p:sp>
        <p:nvSpPr>
          <p:cNvPr id="8" name="Footer Placeholder 7"/>
          <p:cNvSpPr>
            <a:spLocks noGrp="1"/>
          </p:cNvSpPr>
          <p:nvPr>
            <p:ph type="ftr" sz="quarter" idx="11"/>
          </p:nvPr>
        </p:nvSpPr>
        <p:spPr/>
        <p:txBody>
          <a:bodyPr/>
          <a:lstStyle/>
          <a:p>
            <a:r>
              <a:rPr lang="en-US" smtClean="0"/>
              <a:t>© OnCourse Learning</a:t>
            </a:r>
            <a:endParaRPr lang="en-US"/>
          </a:p>
        </p:txBody>
      </p:sp>
      <p:sp>
        <p:nvSpPr>
          <p:cNvPr id="9" name="Slide Number Placeholder 8"/>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150361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A1E585-EBA2-4534-ACF9-FF7A393E60BA}" type="datetime1">
              <a:rPr lang="en-US" smtClean="0"/>
              <a:t>4/19/2019</a:t>
            </a:fld>
            <a:endParaRPr lang="en-US"/>
          </a:p>
        </p:txBody>
      </p:sp>
      <p:sp>
        <p:nvSpPr>
          <p:cNvPr id="4" name="Footer Placeholder 3"/>
          <p:cNvSpPr>
            <a:spLocks noGrp="1"/>
          </p:cNvSpPr>
          <p:nvPr>
            <p:ph type="ftr" sz="quarter" idx="11"/>
          </p:nvPr>
        </p:nvSpPr>
        <p:spPr/>
        <p:txBody>
          <a:bodyPr/>
          <a:lstStyle/>
          <a:p>
            <a:r>
              <a:rPr lang="en-US" smtClean="0"/>
              <a:t>© OnCourse Learning</a:t>
            </a:r>
            <a:endParaRPr lang="en-US"/>
          </a:p>
        </p:txBody>
      </p:sp>
      <p:sp>
        <p:nvSpPr>
          <p:cNvPr id="5" name="Slide Number Placeholder 4"/>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277349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3D386-A694-4265-AA21-F9815AA72DC5}" type="datetime1">
              <a:rPr lang="en-US" smtClean="0"/>
              <a:t>4/19/2019</a:t>
            </a:fld>
            <a:endParaRPr lang="en-US"/>
          </a:p>
        </p:txBody>
      </p:sp>
      <p:sp>
        <p:nvSpPr>
          <p:cNvPr id="3" name="Footer Placeholder 2"/>
          <p:cNvSpPr>
            <a:spLocks noGrp="1"/>
          </p:cNvSpPr>
          <p:nvPr>
            <p:ph type="ftr" sz="quarter" idx="11"/>
          </p:nvPr>
        </p:nvSpPr>
        <p:spPr/>
        <p:txBody>
          <a:bodyPr/>
          <a:lstStyle/>
          <a:p>
            <a:r>
              <a:rPr lang="en-US" smtClean="0"/>
              <a:t>© OnCourse Learning</a:t>
            </a:r>
            <a:endParaRPr lang="en-US"/>
          </a:p>
        </p:txBody>
      </p:sp>
      <p:sp>
        <p:nvSpPr>
          <p:cNvPr id="4" name="Slide Number Placeholder 3"/>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166735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688280-559A-4607-87C8-EF227684A274}"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104971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843D9-1B1B-4CD7-9369-7F92D0E5DAEE}"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4DD93843-1908-41DB-80DF-F1BD35B31F0C}" type="slidenum">
              <a:rPr lang="en-US" smtClean="0"/>
              <a:t>‹#›</a:t>
            </a:fld>
            <a:endParaRPr lang="en-US"/>
          </a:p>
        </p:txBody>
      </p:sp>
    </p:spTree>
    <p:extLst>
      <p:ext uri="{BB962C8B-B14F-4D97-AF65-F5344CB8AC3E}">
        <p14:creationId xmlns:p14="http://schemas.microsoft.com/office/powerpoint/2010/main" val="1593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DB664-F19A-47C2-9E4C-E823623BAB65}" type="datetime1">
              <a:rPr lang="en-US" smtClean="0"/>
              <a:t>4/19/2019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OnCourse Learning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93843-1908-41DB-80DF-F1BD35B31F0C}" type="slidenum">
              <a:rPr lang="en-US" smtClean="0"/>
              <a:t>‹#›</a:t>
            </a:fld>
            <a:endParaRPr lang="en-US"/>
          </a:p>
        </p:txBody>
      </p:sp>
    </p:spTree>
    <p:extLst>
      <p:ext uri="{BB962C8B-B14F-4D97-AF65-F5344CB8AC3E}">
        <p14:creationId xmlns:p14="http://schemas.microsoft.com/office/powerpoint/2010/main" val="82054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 y="6446837"/>
            <a:ext cx="2895600" cy="365125"/>
          </a:xfrm>
        </p:spPr>
        <p:txBody>
          <a:bodyPr/>
          <a:lstStyle/>
          <a:p>
            <a:r>
              <a:rPr lang="en-US" dirty="0" smtClean="0">
                <a:solidFill>
                  <a:schemeClr val="bg1"/>
                </a:solidFill>
              </a:rPr>
              <a:t>© OnCourse Learning</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76200"/>
            <a:ext cx="5188167" cy="6705600"/>
          </a:xfrm>
          <a:prstGeom prst="rect">
            <a:avLst/>
          </a:prstGeom>
          <a:ln w="25400">
            <a:solidFill>
              <a:schemeClr val="bg1"/>
            </a:solidFill>
          </a:ln>
        </p:spPr>
      </p:pic>
      <p:sp>
        <p:nvSpPr>
          <p:cNvPr id="7" name="Slide Number Placeholder 6"/>
          <p:cNvSpPr>
            <a:spLocks noGrp="1"/>
          </p:cNvSpPr>
          <p:nvPr>
            <p:ph type="sldNum" sz="quarter" idx="12"/>
          </p:nvPr>
        </p:nvSpPr>
        <p:spPr/>
        <p:txBody>
          <a:bodyPr/>
          <a:lstStyle/>
          <a:p>
            <a:fld id="{8C8A8054-BA7E-485D-A931-9CACB0E06F40}" type="slidenum">
              <a:rPr lang="en-US" smtClean="0"/>
              <a:t>1</a:t>
            </a:fld>
            <a:endParaRPr lang="en-US" dirty="0"/>
          </a:p>
        </p:txBody>
      </p:sp>
    </p:spTree>
    <p:extLst>
      <p:ext uri="{BB962C8B-B14F-4D97-AF65-F5344CB8AC3E}">
        <p14:creationId xmlns:p14="http://schemas.microsoft.com/office/powerpoint/2010/main" val="133510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3908762"/>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Summary of RESPA Requirements</a:t>
            </a: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Penalties for RESPA Violations </a:t>
            </a:r>
            <a:endParaRPr lang="en-US" altLang="en-US" sz="2000" i="1" dirty="0">
              <a:latin typeface="Times New Roman" pitchFamily="18" charset="0"/>
              <a:cs typeface="Times New Roman" pitchFamily="18" charset="0"/>
            </a:endParaRPr>
          </a:p>
          <a:p>
            <a:pPr marL="688975" indent="-342900">
              <a:buFont typeface="Arial" pitchFamily="34" charset="0"/>
              <a:buChar char="•"/>
              <a:defRPr/>
            </a:pPr>
            <a:r>
              <a:rPr lang="en-US" altLang="en-US" sz="2000" dirty="0">
                <a:latin typeface="Times New Roman" pitchFamily="18" charset="0"/>
                <a:cs typeface="Times New Roman" pitchFamily="18" charset="0"/>
              </a:rPr>
              <a:t>Criminal liability -  fines up to $10,000 per violation</a:t>
            </a:r>
          </a:p>
          <a:p>
            <a:pPr marL="688975" indent="-342900">
              <a:buFont typeface="Arial" pitchFamily="34" charset="0"/>
              <a:buChar char="•"/>
              <a:defRPr/>
            </a:pPr>
            <a:r>
              <a:rPr lang="en-US" altLang="en-US" sz="2000" dirty="0">
                <a:latin typeface="Times New Roman" pitchFamily="18" charset="0"/>
                <a:cs typeface="Times New Roman" pitchFamily="18" charset="0"/>
              </a:rPr>
              <a:t>Civil liability</a:t>
            </a:r>
          </a:p>
          <a:p>
            <a:pPr marL="688975" indent="-342900">
              <a:buFont typeface="Arial" pitchFamily="34" charset="0"/>
              <a:buChar char="•"/>
              <a:defRPr/>
            </a:pPr>
            <a:r>
              <a:rPr lang="en-US" altLang="en-US" sz="2000" dirty="0">
                <a:latin typeface="Times New Roman" pitchFamily="18" charset="0"/>
                <a:cs typeface="Times New Roman" pitchFamily="18" charset="0"/>
              </a:rPr>
              <a:t>Licensing law</a:t>
            </a:r>
          </a:p>
          <a:p>
            <a:pPr marL="346075">
              <a:defRPr/>
            </a:pPr>
            <a:endParaRPr lang="en-US" altLang="en-US" sz="2000" dirty="0">
              <a:latin typeface="Times New Roman" pitchFamily="18" charset="0"/>
              <a:cs typeface="Times New Roman" pitchFamily="18" charset="0"/>
            </a:endParaRPr>
          </a:p>
          <a:p>
            <a:pPr marL="688975" indent="-342900">
              <a:buFont typeface="Arial" pitchFamily="34" charset="0"/>
              <a:buChar char="•"/>
              <a:defRPr/>
            </a:pPr>
            <a:endParaRPr lang="en-US" altLang="en-US" sz="2000" dirty="0">
              <a:latin typeface="Times New Roman" pitchFamily="18" charset="0"/>
              <a:cs typeface="Times New Roman" pitchFamily="18" charset="0"/>
            </a:endParaRPr>
          </a:p>
          <a:p>
            <a:pPr marL="400050">
              <a:defRPr/>
            </a:pPr>
            <a:endParaRPr lang="en-US" altLang="en-US" sz="2000" dirty="0">
              <a:latin typeface="Times New Roman" pitchFamily="18" charset="0"/>
              <a:cs typeface="Times New Roman" pitchFamily="18" charset="0"/>
            </a:endParaRPr>
          </a:p>
          <a:p>
            <a:pPr>
              <a:defRPr/>
            </a:pPr>
            <a:endParaRPr lang="en-US" altLang="en-US" sz="2000" dirty="0">
              <a:latin typeface="Times New Roman" pitchFamily="18" charset="0"/>
              <a:cs typeface="Times New Roman" pitchFamily="18" charset="0"/>
            </a:endParaRPr>
          </a:p>
        </p:txBody>
      </p:sp>
      <p:pic>
        <p:nvPicPr>
          <p:cNvPr id="9218" name="Picture 2" descr="http://www.againstcronycapitalism.org/wp-content/uploads/kickback-cc-565x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65756"/>
            <a:ext cx="2690813" cy="1790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DD93843-1908-41DB-80DF-F1BD35B31F0C}" type="slidenum">
              <a:rPr lang="en-US" smtClean="0"/>
              <a:t>10</a:t>
            </a:fld>
            <a:endParaRPr lang="en-US"/>
          </a:p>
        </p:txBody>
      </p:sp>
    </p:spTree>
    <p:extLst>
      <p:ext uri="{BB962C8B-B14F-4D97-AF65-F5344CB8AC3E}">
        <p14:creationId xmlns:p14="http://schemas.microsoft.com/office/powerpoint/2010/main" val="9529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63B448-F92B-41C8-B014-B317479F3D62}"/>
              </a:ext>
            </a:extLst>
          </p:cNvPr>
          <p:cNvSpPr>
            <a:spLocks noGrp="1"/>
          </p:cNvSpPr>
          <p:nvPr>
            <p:ph idx="1"/>
          </p:nvPr>
        </p:nvSpPr>
        <p:spPr/>
        <p:txBody>
          <a:bodyPr>
            <a:normAutofit/>
          </a:bodyPr>
          <a:lstStyle/>
          <a:p>
            <a:pPr marL="0" lvl="0" indent="0" algn="ctr">
              <a:spcBef>
                <a:spcPts val="0"/>
              </a:spcBef>
              <a:buNone/>
            </a:pPr>
            <a:r>
              <a:rPr lang="en-US" sz="2400" b="1" dirty="0">
                <a:solidFill>
                  <a:srgbClr val="9BBB59">
                    <a:lumMod val="50000"/>
                  </a:srgbClr>
                </a:solidFill>
                <a:latin typeface="Arial" pitchFamily="34" charset="0"/>
                <a:cs typeface="Arial" pitchFamily="34" charset="0"/>
              </a:rPr>
              <a:t>Closing a Sales Transaction</a:t>
            </a:r>
          </a:p>
          <a:p>
            <a:pPr marL="0" lvl="0" indent="0" algn="ctr">
              <a:spcBef>
                <a:spcPts val="0"/>
              </a:spcBef>
              <a:buNone/>
            </a:pPr>
            <a:endParaRPr lang="en-US" sz="2400" b="1" dirty="0">
              <a:solidFill>
                <a:srgbClr val="9BBB59">
                  <a:lumMod val="50000"/>
                </a:srgbClr>
              </a:solidFill>
              <a:latin typeface="Arial" pitchFamily="34" charset="0"/>
              <a:cs typeface="Arial" pitchFamily="34" charset="0"/>
            </a:endParaRPr>
          </a:p>
          <a:p>
            <a:pPr marL="0" lvl="0" indent="0">
              <a:spcBef>
                <a:spcPts val="0"/>
              </a:spcBef>
              <a:buNone/>
            </a:pPr>
            <a:r>
              <a:rPr lang="en-US" sz="2000" b="1" dirty="0">
                <a:solidFill>
                  <a:srgbClr val="9BBB59">
                    <a:lumMod val="50000"/>
                  </a:srgbClr>
                </a:solidFill>
                <a:latin typeface="Arial" pitchFamily="34" charset="0"/>
                <a:cs typeface="Arial" pitchFamily="34" charset="0"/>
              </a:rPr>
              <a:t>Summary of RESPA Requirements</a:t>
            </a:r>
          </a:p>
          <a:p>
            <a:pPr marL="346075" lvl="0" indent="0">
              <a:spcBef>
                <a:spcPts val="0"/>
              </a:spcBef>
              <a:buNone/>
            </a:pPr>
            <a:endParaRPr lang="en-US" sz="2900" b="1" dirty="0">
              <a:solidFill>
                <a:srgbClr val="9BBB59">
                  <a:lumMod val="50000"/>
                </a:srgbClr>
              </a:solidFill>
              <a:latin typeface="Arial" pitchFamily="34" charset="0"/>
              <a:cs typeface="Arial" pitchFamily="34" charset="0"/>
            </a:endParaRPr>
          </a:p>
          <a:p>
            <a:pPr lvl="0">
              <a:spcBef>
                <a:spcPts val="0"/>
              </a:spcBef>
              <a:buFont typeface="Wingdings" pitchFamily="2" charset="2"/>
              <a:buChar char="q"/>
              <a:defRPr/>
            </a:pPr>
            <a:r>
              <a:rPr lang="en-US" altLang="en-US" sz="2000" dirty="0">
                <a:solidFill>
                  <a:prstClr val="black"/>
                </a:solidFill>
                <a:latin typeface="Times New Roman" pitchFamily="18" charset="0"/>
                <a:cs typeface="Times New Roman" pitchFamily="18" charset="0"/>
              </a:rPr>
              <a:t>The Loan Estimate - (See Figure 12.3)  </a:t>
            </a:r>
          </a:p>
          <a:p>
            <a:pPr lvl="1">
              <a:spcBef>
                <a:spcPts val="0"/>
              </a:spcBef>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Provides an easy comparison of loan costs and terms.</a:t>
            </a:r>
          </a:p>
          <a:p>
            <a:pPr lvl="1">
              <a:spcBef>
                <a:spcPts val="0"/>
              </a:spcBef>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 Borrowers are required to be provided the LE within three business days of the loan application. </a:t>
            </a:r>
          </a:p>
          <a:p>
            <a:pPr marL="688975" lvl="0">
              <a:spcBef>
                <a:spcPts val="0"/>
              </a:spcBef>
              <a:defRPr/>
            </a:pPr>
            <a:endParaRPr lang="en-US" altLang="en-US" sz="2000" dirty="0">
              <a:solidFill>
                <a:prstClr val="black"/>
              </a:solidFill>
              <a:latin typeface="Times New Roman" pitchFamily="18" charset="0"/>
              <a:cs typeface="Times New Roman" pitchFamily="18" charset="0"/>
            </a:endParaRPr>
          </a:p>
          <a:p>
            <a:pPr marL="400050" lvl="0" indent="0">
              <a:spcBef>
                <a:spcPts val="0"/>
              </a:spcBef>
              <a:buNone/>
              <a:defRPr/>
            </a:pPr>
            <a:endParaRPr lang="en-US" altLang="en-US" sz="2000" dirty="0">
              <a:solidFill>
                <a:prstClr val="black"/>
              </a:solidFill>
              <a:latin typeface="Times New Roman" pitchFamily="18" charset="0"/>
              <a:cs typeface="Times New Roman" pitchFamily="18" charset="0"/>
            </a:endParaRPr>
          </a:p>
          <a:p>
            <a:pPr marL="0" lvl="0" indent="0">
              <a:spcBef>
                <a:spcPts val="0"/>
              </a:spcBef>
              <a:buNone/>
              <a:defRPr/>
            </a:pPr>
            <a:endParaRPr lang="en-US" altLang="en-US" sz="2000" dirty="0">
              <a:solidFill>
                <a:prstClr val="black"/>
              </a:solidFill>
              <a:latin typeface="Times New Roman" pitchFamily="18" charset="0"/>
              <a:cs typeface="Times New Roman" pitchFamily="18" charset="0"/>
            </a:endParaRPr>
          </a:p>
          <a:p>
            <a:endParaRPr lang="en-US" dirty="0"/>
          </a:p>
        </p:txBody>
      </p:sp>
      <p:sp>
        <p:nvSpPr>
          <p:cNvPr id="4" name="Footer Placeholder 3">
            <a:extLst>
              <a:ext uri="{FF2B5EF4-FFF2-40B4-BE49-F238E27FC236}">
                <a16:creationId xmlns:a16="http://schemas.microsoft.com/office/drawing/2014/main" xmlns="" id="{62866E94-2630-48FB-A3F9-06EB2AEA8FF4}"/>
              </a:ext>
            </a:extLst>
          </p:cNvPr>
          <p:cNvSpPr>
            <a:spLocks noGrp="1"/>
          </p:cNvSpPr>
          <p:nvPr>
            <p:ph type="ftr" sz="quarter" idx="11"/>
          </p:nvPr>
        </p:nvSpPr>
        <p:spPr/>
        <p:txBody>
          <a:bodyPr/>
          <a:lstStyle/>
          <a:p>
            <a:r>
              <a:rPr lang="en-US" smtClean="0"/>
              <a:t>© OnCourse Learning</a:t>
            </a:r>
            <a:endParaRPr lang="en-US" dirty="0"/>
          </a:p>
        </p:txBody>
      </p:sp>
      <p:pic>
        <p:nvPicPr>
          <p:cNvPr id="6" name="Picture 6">
            <a:extLst>
              <a:ext uri="{FF2B5EF4-FFF2-40B4-BE49-F238E27FC236}">
                <a16:creationId xmlns:a16="http://schemas.microsoft.com/office/drawing/2014/main" xmlns="" id="{4E51FF37-F664-4C5F-B0D7-EC9303A35A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25763" y="29708"/>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xmlns="" id="{9BB27337-FDEF-4ADC-906F-BF297B602A48}"/>
              </a:ext>
            </a:extLst>
          </p:cNvPr>
          <p:cNvSpPr/>
          <p:nvPr/>
        </p:nvSpPr>
        <p:spPr>
          <a:xfrm>
            <a:off x="4263518" y="177643"/>
            <a:ext cx="3512564"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12</a:t>
            </a:r>
          </a:p>
        </p:txBody>
      </p:sp>
      <p:sp>
        <p:nvSpPr>
          <p:cNvPr id="2" name="Slide Number Placeholder 1"/>
          <p:cNvSpPr>
            <a:spLocks noGrp="1"/>
          </p:cNvSpPr>
          <p:nvPr>
            <p:ph type="sldNum" sz="quarter" idx="12"/>
          </p:nvPr>
        </p:nvSpPr>
        <p:spPr/>
        <p:txBody>
          <a:bodyPr/>
          <a:lstStyle/>
          <a:p>
            <a:fld id="{4DD93843-1908-41DB-80DF-F1BD35B31F0C}" type="slidenum">
              <a:rPr lang="en-US" smtClean="0"/>
              <a:t>11</a:t>
            </a:fld>
            <a:endParaRPr lang="en-US"/>
          </a:p>
        </p:txBody>
      </p:sp>
    </p:spTree>
    <p:extLst>
      <p:ext uri="{BB962C8B-B14F-4D97-AF65-F5344CB8AC3E}">
        <p14:creationId xmlns:p14="http://schemas.microsoft.com/office/powerpoint/2010/main" val="308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832092"/>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Summary of RESPA Requirements</a:t>
            </a: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Permissible Variations</a:t>
            </a:r>
          </a:p>
          <a:p>
            <a:pPr marL="800100" lvl="1" indent="-342900">
              <a:buFont typeface="Arial" panose="020B0604020202020204" pitchFamily="34" charset="0"/>
              <a:buChar char="•"/>
              <a:defRPr/>
            </a:pPr>
            <a:r>
              <a:rPr lang="en-US" altLang="en-US" sz="2000" dirty="0">
                <a:latin typeface="Times New Roman" pitchFamily="18" charset="0"/>
                <a:cs typeface="Times New Roman" pitchFamily="18" charset="0"/>
              </a:rPr>
              <a:t>often called “tolerance limits”</a:t>
            </a:r>
          </a:p>
          <a:p>
            <a:pPr marL="800100" lvl="1" indent="-342900">
              <a:buFont typeface="Arial" panose="020B0604020202020204" pitchFamily="34" charset="0"/>
              <a:buChar char="•"/>
              <a:defRPr/>
            </a:pPr>
            <a:r>
              <a:rPr lang="en-US" altLang="en-US" sz="2000" b="1" dirty="0">
                <a:latin typeface="Times New Roman" pitchFamily="18" charset="0"/>
                <a:cs typeface="Times New Roman" pitchFamily="18" charset="0"/>
              </a:rPr>
              <a:t>No tolerance </a:t>
            </a:r>
            <a:r>
              <a:rPr lang="en-US" altLang="en-US" sz="2000" dirty="0">
                <a:latin typeface="Times New Roman" pitchFamily="18" charset="0"/>
                <a:cs typeface="Times New Roman" pitchFamily="18" charset="0"/>
              </a:rPr>
              <a:t>– fees totally within control of lender and cannot be altered prior to closing</a:t>
            </a:r>
          </a:p>
          <a:p>
            <a:pPr marL="800100" lvl="1" indent="-342900">
              <a:buFont typeface="Arial" panose="020B0604020202020204" pitchFamily="34" charset="0"/>
              <a:buChar char="•"/>
              <a:defRPr/>
            </a:pPr>
            <a:r>
              <a:rPr lang="en-US" altLang="en-US" sz="2000" b="1" dirty="0">
                <a:latin typeface="Times New Roman" pitchFamily="18" charset="0"/>
                <a:cs typeface="Times New Roman" pitchFamily="18" charset="0"/>
              </a:rPr>
              <a:t>10% tolerance </a:t>
            </a:r>
            <a:r>
              <a:rPr lang="en-US" altLang="en-US" sz="2000" dirty="0">
                <a:latin typeface="Times New Roman" pitchFamily="18" charset="0"/>
                <a:cs typeface="Times New Roman" pitchFamily="18" charset="0"/>
              </a:rPr>
              <a:t>– fees that cannot change more than 10% in aggregate</a:t>
            </a:r>
          </a:p>
          <a:p>
            <a:pPr marL="800100" lvl="1" indent="-342900">
              <a:buFont typeface="Arial" panose="020B0604020202020204" pitchFamily="34" charset="0"/>
              <a:buChar char="•"/>
              <a:defRPr/>
            </a:pPr>
            <a:r>
              <a:rPr lang="en-US" altLang="en-US" sz="2000" b="1" dirty="0">
                <a:latin typeface="Times New Roman" pitchFamily="18" charset="0"/>
                <a:cs typeface="Times New Roman" pitchFamily="18" charset="0"/>
              </a:rPr>
              <a:t>Unlimited tolerance </a:t>
            </a:r>
            <a:r>
              <a:rPr lang="en-US" altLang="en-US" sz="2000" dirty="0">
                <a:latin typeface="Times New Roman" pitchFamily="18" charset="0"/>
                <a:cs typeface="Times New Roman" pitchFamily="18" charset="0"/>
              </a:rPr>
              <a:t>– fees that can change by any amount without repercussions to lender</a:t>
            </a:r>
          </a:p>
          <a:p>
            <a:pPr marL="346075">
              <a:defRPr/>
            </a:pPr>
            <a:endParaRPr lang="en-US" altLang="en-US" sz="2000" dirty="0">
              <a:latin typeface="Times New Roman" pitchFamily="18" charset="0"/>
              <a:cs typeface="Times New Roman" pitchFamily="18" charset="0"/>
            </a:endParaRPr>
          </a:p>
          <a:p>
            <a:pPr marL="688975" indent="-342900">
              <a:buFont typeface="Arial" pitchFamily="34" charset="0"/>
              <a:buChar char="•"/>
              <a:defRPr/>
            </a:pPr>
            <a:endParaRPr lang="en-US" altLang="en-US" sz="2000" dirty="0">
              <a:latin typeface="Times New Roman" pitchFamily="18" charset="0"/>
              <a:cs typeface="Times New Roman" pitchFamily="18" charset="0"/>
            </a:endParaRPr>
          </a:p>
          <a:p>
            <a:pPr marL="400050">
              <a:defRPr/>
            </a:pPr>
            <a:endParaRPr lang="en-US" altLang="en-US" sz="2000" dirty="0">
              <a:latin typeface="Times New Roman" pitchFamily="18" charset="0"/>
              <a:cs typeface="Times New Roman" pitchFamily="18" charset="0"/>
            </a:endParaRPr>
          </a:p>
          <a:p>
            <a:pPr>
              <a:defRPr/>
            </a:pPr>
            <a:endParaRPr lang="en-US" altLang="en-US"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DD93843-1908-41DB-80DF-F1BD35B31F0C}" type="slidenum">
              <a:rPr lang="en-US" smtClean="0"/>
              <a:t>12</a:t>
            </a:fld>
            <a:endParaRPr lang="en-US"/>
          </a:p>
        </p:txBody>
      </p:sp>
    </p:spTree>
    <p:extLst>
      <p:ext uri="{BB962C8B-B14F-4D97-AF65-F5344CB8AC3E}">
        <p14:creationId xmlns:p14="http://schemas.microsoft.com/office/powerpoint/2010/main" val="71053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0" y="39909"/>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3908762"/>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Summary of RESPA Requirements</a:t>
            </a: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The Closing Disclosures</a:t>
            </a:r>
          </a:p>
          <a:p>
            <a:pPr marL="800100" lvl="1" indent="-342900">
              <a:buFont typeface="Arial" panose="020B0604020202020204" pitchFamily="34" charset="0"/>
              <a:buChar char="•"/>
              <a:defRPr/>
            </a:pPr>
            <a:r>
              <a:rPr lang="en-US" altLang="en-US" sz="2000" dirty="0">
                <a:latin typeface="Times New Roman" pitchFamily="18" charset="0"/>
                <a:cs typeface="Times New Roman" pitchFamily="18" charset="0"/>
              </a:rPr>
              <a:t>Two separate CD forms</a:t>
            </a:r>
          </a:p>
          <a:p>
            <a:pPr marL="12573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Borrower/Buyer</a:t>
            </a:r>
          </a:p>
          <a:p>
            <a:pPr marL="1714500" lvl="3" indent="-342900">
              <a:buFont typeface="Wingdings" panose="05000000000000000000" pitchFamily="2" charset="2"/>
              <a:buChar char="§"/>
              <a:defRPr/>
            </a:pPr>
            <a:r>
              <a:rPr lang="en-US" altLang="en-US" sz="2000" dirty="0">
                <a:latin typeface="Times New Roman" pitchFamily="18" charset="0"/>
                <a:cs typeface="Times New Roman" pitchFamily="18" charset="0"/>
              </a:rPr>
              <a:t>Five pages: (see figure 12.2)</a:t>
            </a:r>
          </a:p>
          <a:p>
            <a:pPr marL="12573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Seller</a:t>
            </a:r>
          </a:p>
          <a:p>
            <a:pPr marL="1714500" lvl="3" indent="-342900">
              <a:buFont typeface="Wingdings" panose="05000000000000000000" pitchFamily="2" charset="2"/>
              <a:buChar char="§"/>
              <a:defRPr/>
            </a:pPr>
            <a:r>
              <a:rPr lang="en-US" altLang="en-US" sz="2000" dirty="0">
                <a:latin typeface="Times New Roman" pitchFamily="18" charset="0"/>
                <a:cs typeface="Times New Roman" pitchFamily="18" charset="0"/>
              </a:rPr>
              <a:t>Two pages (see figure 12.1)</a:t>
            </a:r>
          </a:p>
          <a:p>
            <a:pPr marL="800100" lvl="1" indent="-342900">
              <a:buFont typeface="Arial" panose="020B0604020202020204" pitchFamily="34" charset="0"/>
              <a:buChar char="•"/>
              <a:defRPr/>
            </a:pPr>
            <a:r>
              <a:rPr lang="en-US" altLang="en-US" sz="2000" dirty="0">
                <a:latin typeface="Times New Roman" pitchFamily="18" charset="0"/>
                <a:cs typeface="Times New Roman" pitchFamily="18" charset="0"/>
              </a:rPr>
              <a:t>Lender is held responsible for accuracy of closing statements.</a:t>
            </a:r>
          </a:p>
          <a:p>
            <a:pPr marL="1257300" lvl="2" indent="-342900">
              <a:buFont typeface="Courier New" panose="02070309020205020404" pitchFamily="49" charset="0"/>
              <a:buChar char="o"/>
              <a:defRPr/>
            </a:pPr>
            <a:r>
              <a:rPr lang="en-US" altLang="en-US" sz="2000" dirty="0">
                <a:latin typeface="Times New Roman" pitchFamily="18" charset="0"/>
                <a:cs typeface="Times New Roman" pitchFamily="18" charset="0"/>
              </a:rPr>
              <a:t>Substantial liability for accuracy</a:t>
            </a:r>
          </a:p>
        </p:txBody>
      </p:sp>
      <p:sp>
        <p:nvSpPr>
          <p:cNvPr id="2" name="Slide Number Placeholder 1"/>
          <p:cNvSpPr>
            <a:spLocks noGrp="1"/>
          </p:cNvSpPr>
          <p:nvPr>
            <p:ph type="sldNum" sz="quarter" idx="12"/>
          </p:nvPr>
        </p:nvSpPr>
        <p:spPr/>
        <p:txBody>
          <a:bodyPr/>
          <a:lstStyle/>
          <a:p>
            <a:fld id="{4DD93843-1908-41DB-80DF-F1BD35B31F0C}" type="slidenum">
              <a:rPr lang="en-US" smtClean="0"/>
              <a:t>13</a:t>
            </a:fld>
            <a:endParaRPr lang="en-US"/>
          </a:p>
        </p:txBody>
      </p:sp>
    </p:spTree>
    <p:extLst>
      <p:ext uri="{BB962C8B-B14F-4D97-AF65-F5344CB8AC3E}">
        <p14:creationId xmlns:p14="http://schemas.microsoft.com/office/powerpoint/2010/main" val="228606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95D472-9EB8-4C05-BC07-2DDE839ABB2F}"/>
              </a:ext>
            </a:extLst>
          </p:cNvPr>
          <p:cNvSpPr>
            <a:spLocks noGrp="1"/>
          </p:cNvSpPr>
          <p:nvPr>
            <p:ph idx="1"/>
          </p:nvPr>
        </p:nvSpPr>
        <p:spPr>
          <a:xfrm>
            <a:off x="457200" y="1600201"/>
            <a:ext cx="8229600" cy="4522304"/>
          </a:xfrm>
        </p:spPr>
        <p:txBody>
          <a:bodyPr/>
          <a:lstStyle/>
          <a:p>
            <a:pPr marL="346075" lvl="0" indent="0" algn="ctr">
              <a:spcBef>
                <a:spcPts val="0"/>
              </a:spcBef>
              <a:buNone/>
              <a:defRPr/>
            </a:pPr>
            <a:r>
              <a:rPr lang="en-US" altLang="en-US" sz="2400" b="1" dirty="0">
                <a:solidFill>
                  <a:schemeClr val="accent3">
                    <a:lumMod val="50000"/>
                  </a:schemeClr>
                </a:solidFill>
                <a:latin typeface="Arial" panose="020B0604020202020204" pitchFamily="34" charset="0"/>
                <a:cs typeface="Arial" panose="020B0604020202020204" pitchFamily="34" charset="0"/>
              </a:rPr>
              <a:t>Closing a Sales Transaction</a:t>
            </a:r>
          </a:p>
          <a:p>
            <a:pPr marL="346075" lvl="0" indent="0" algn="ctr">
              <a:spcBef>
                <a:spcPts val="0"/>
              </a:spcBef>
              <a:buNone/>
              <a:defRPr/>
            </a:pPr>
            <a:endParaRPr lang="en-US" altLang="en-US" sz="1400" b="1" dirty="0">
              <a:solidFill>
                <a:schemeClr val="accent3">
                  <a:lumMod val="50000"/>
                </a:schemeClr>
              </a:solidFill>
              <a:latin typeface="Arial" panose="020B0604020202020204" pitchFamily="34" charset="0"/>
              <a:cs typeface="Arial" panose="020B0604020202020204" pitchFamily="34" charset="0"/>
            </a:endParaRPr>
          </a:p>
          <a:p>
            <a:pPr marL="346075" lvl="0" indent="0">
              <a:spcBef>
                <a:spcPts val="0"/>
              </a:spcBef>
              <a:buNone/>
              <a:defRPr/>
            </a:pPr>
            <a:r>
              <a:rPr lang="en-US" altLang="en-US" sz="2000" b="1" dirty="0">
                <a:solidFill>
                  <a:schemeClr val="accent3">
                    <a:lumMod val="50000"/>
                  </a:schemeClr>
                </a:solidFill>
                <a:latin typeface="Arial" panose="020B0604020202020204" pitchFamily="34" charset="0"/>
                <a:cs typeface="Arial" panose="020B0604020202020204" pitchFamily="34" charset="0"/>
              </a:rPr>
              <a:t>Closing Statement (with LE (figure 12.3) and CD (figure 12.5) Worksheet)</a:t>
            </a:r>
          </a:p>
          <a:p>
            <a:pPr marL="346075" lvl="0" indent="0">
              <a:spcBef>
                <a:spcPts val="0"/>
              </a:spcBef>
              <a:buNone/>
              <a:defRPr/>
            </a:pPr>
            <a:endParaRPr lang="en-US" altLang="en-US" sz="1400" b="1" dirty="0">
              <a:solidFill>
                <a:schemeClr val="accent3">
                  <a:lumMod val="50000"/>
                </a:schemeClr>
              </a:solidFill>
              <a:latin typeface="Arial" panose="020B0604020202020204" pitchFamily="34" charset="0"/>
              <a:cs typeface="Arial" panose="020B0604020202020204" pitchFamily="34" charset="0"/>
            </a:endParaRPr>
          </a:p>
          <a:p>
            <a:pPr marL="688975" lvl="0">
              <a:spcBef>
                <a:spcPts val="0"/>
              </a:spcBef>
              <a:buFont typeface="Wingdings" panose="05000000000000000000" pitchFamily="2" charset="2"/>
              <a:buChar char="q"/>
              <a:defRPr/>
            </a:pPr>
            <a:r>
              <a:rPr lang="en-US" altLang="en-US" sz="2000" dirty="0">
                <a:solidFill>
                  <a:prstClr val="black"/>
                </a:solidFill>
                <a:latin typeface="Times New Roman" pitchFamily="18" charset="0"/>
                <a:cs typeface="Times New Roman" pitchFamily="18" charset="0"/>
              </a:rPr>
              <a:t>The final accounting “worksheet” that indicates the receipts and expenses both the buyer and seller will incur along with totals showing amount owed by the buyer as well as amount due to the seller.</a:t>
            </a:r>
          </a:p>
          <a:p>
            <a:pPr marL="688975" lvl="0">
              <a:spcBef>
                <a:spcPts val="0"/>
              </a:spcBef>
              <a:defRPr/>
            </a:pPr>
            <a:r>
              <a:rPr lang="en-US" altLang="en-US" sz="2000" dirty="0">
                <a:solidFill>
                  <a:prstClr val="black"/>
                </a:solidFill>
                <a:latin typeface="Times New Roman" pitchFamily="18" charset="0"/>
                <a:cs typeface="Times New Roman" pitchFamily="18" charset="0"/>
              </a:rPr>
              <a:t>HUD-1 closing form must be used on residential 1-4 unit sales involving federally related mortgages.</a:t>
            </a:r>
          </a:p>
          <a:p>
            <a:pPr marL="688975" lvl="0">
              <a:spcBef>
                <a:spcPts val="0"/>
              </a:spcBef>
              <a:defRPr/>
            </a:pPr>
            <a:r>
              <a:rPr lang="en-US" altLang="en-US" sz="2000" b="1" i="1" dirty="0">
                <a:solidFill>
                  <a:prstClr val="black"/>
                </a:solidFill>
                <a:latin typeface="Times New Roman" pitchFamily="18" charset="0"/>
                <a:cs typeface="Times New Roman" pitchFamily="18" charset="0"/>
              </a:rPr>
              <a:t>In no circumstances should a licensee ever sign or otherwise agree with a closing statement that he/she believes to be in error or otherwise fraudulent.</a:t>
            </a:r>
          </a:p>
          <a:p>
            <a:endParaRPr lang="en-US" dirty="0"/>
          </a:p>
        </p:txBody>
      </p:sp>
      <p:sp>
        <p:nvSpPr>
          <p:cNvPr id="4" name="Footer Placeholder 3">
            <a:extLst>
              <a:ext uri="{FF2B5EF4-FFF2-40B4-BE49-F238E27FC236}">
                <a16:creationId xmlns:a16="http://schemas.microsoft.com/office/drawing/2014/main" xmlns="" id="{817A4CF6-809A-42A9-9629-CDD7E62A0C13}"/>
              </a:ext>
            </a:extLst>
          </p:cNvPr>
          <p:cNvSpPr>
            <a:spLocks noGrp="1"/>
          </p:cNvSpPr>
          <p:nvPr>
            <p:ph type="ftr" sz="quarter" idx="11"/>
          </p:nvPr>
        </p:nvSpPr>
        <p:spPr/>
        <p:txBody>
          <a:bodyPr/>
          <a:lstStyle/>
          <a:p>
            <a:r>
              <a:rPr lang="en-US" smtClean="0"/>
              <a:t>© OnCourse Learning</a:t>
            </a:r>
            <a:endParaRPr lang="en-US" dirty="0"/>
          </a:p>
        </p:txBody>
      </p:sp>
      <p:pic>
        <p:nvPicPr>
          <p:cNvPr id="5" name="Picture 6">
            <a:extLst>
              <a:ext uri="{FF2B5EF4-FFF2-40B4-BE49-F238E27FC236}">
                <a16:creationId xmlns:a16="http://schemas.microsoft.com/office/drawing/2014/main" xmlns="" id="{BC0CE1F4-2B80-4F05-9E72-A7D7B13720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0" y="39909"/>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ACA20B7F-3BA4-4E54-9506-F06D970797AD}"/>
              </a:ext>
            </a:extLst>
          </p:cNvPr>
          <p:cNvSpPr/>
          <p:nvPr/>
        </p:nvSpPr>
        <p:spPr>
          <a:xfrm>
            <a:off x="4263518" y="270172"/>
            <a:ext cx="3512564"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12</a:t>
            </a:r>
          </a:p>
        </p:txBody>
      </p:sp>
      <p:pic>
        <p:nvPicPr>
          <p:cNvPr id="7" name="Picture 6" descr="https://encrypted-tbn2.gstatic.com/images?q=tbn:ANd9GcQXQzGNEoKEMNub9AgMP_ia8boBPH439F-76Hqvom1nUaa57qXPqQ">
            <a:extLst>
              <a:ext uri="{FF2B5EF4-FFF2-40B4-BE49-F238E27FC236}">
                <a16:creationId xmlns:a16="http://schemas.microsoft.com/office/drawing/2014/main" xmlns="" id="{E265E56F-5502-4E05-9DCD-5C5B09A137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334000"/>
            <a:ext cx="2062370" cy="12538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DD93843-1908-41DB-80DF-F1BD35B31F0C}" type="slidenum">
              <a:rPr lang="en-US" smtClean="0"/>
              <a:t>14</a:t>
            </a:fld>
            <a:endParaRPr lang="en-US"/>
          </a:p>
        </p:txBody>
      </p:sp>
    </p:spTree>
    <p:extLst>
      <p:ext uri="{BB962C8B-B14F-4D97-AF65-F5344CB8AC3E}">
        <p14:creationId xmlns:p14="http://schemas.microsoft.com/office/powerpoint/2010/main" val="262370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4611" y="1600200"/>
            <a:ext cx="8610600" cy="407803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Settlement Statement Entries and Calculations</a:t>
            </a:r>
          </a:p>
          <a:p>
            <a:endParaRPr lang="en-US" sz="1100" b="1" dirty="0">
              <a:solidFill>
                <a:schemeClr val="accent3">
                  <a:lumMod val="50000"/>
                </a:schemeClr>
              </a:solidFill>
              <a:latin typeface="Arial" pitchFamily="34" charset="0"/>
              <a:cs typeface="Arial" pitchFamily="34" charset="0"/>
            </a:endParaRPr>
          </a:p>
          <a:p>
            <a:pPr marL="688975"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 closing statement is made up of a variety of entries called debits and credits: </a:t>
            </a:r>
          </a:p>
          <a:p>
            <a:pPr marL="1146175"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Debit- amount, or charge, that a person pays.</a:t>
            </a:r>
          </a:p>
          <a:p>
            <a:pPr marL="1146175"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Credit - amount, or charge that one receives </a:t>
            </a:r>
          </a:p>
          <a:p>
            <a:pPr marL="688975"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 closing statement is made up of single and double-entry items: </a:t>
            </a:r>
          </a:p>
          <a:p>
            <a:pPr marL="1146175"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single entry appears on only the buyer’s </a:t>
            </a:r>
            <a:r>
              <a:rPr lang="en-US" sz="2000" u="sng" dirty="0">
                <a:latin typeface="Times New Roman" panose="02020603050405020304" pitchFamily="18" charset="0"/>
                <a:cs typeface="Times New Roman" panose="02020603050405020304" pitchFamily="18" charset="0"/>
              </a:rPr>
              <a:t>or</a:t>
            </a:r>
            <a:r>
              <a:rPr lang="en-US" sz="2000" dirty="0">
                <a:latin typeface="Times New Roman" panose="02020603050405020304" pitchFamily="18" charset="0"/>
                <a:cs typeface="Times New Roman" panose="02020603050405020304" pitchFamily="18" charset="0"/>
              </a:rPr>
              <a:t> seller’s side of the statement</a:t>
            </a:r>
          </a:p>
          <a:p>
            <a:pPr marL="1146175"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double entry appears on </a:t>
            </a:r>
            <a:r>
              <a:rPr lang="en-US" sz="2000" u="sng" dirty="0">
                <a:latin typeface="Times New Roman" panose="02020603050405020304" pitchFamily="18" charset="0"/>
                <a:cs typeface="Times New Roman" panose="02020603050405020304" pitchFamily="18" charset="0"/>
              </a:rPr>
              <a:t>both</a:t>
            </a:r>
            <a:r>
              <a:rPr lang="en-US" sz="2000" dirty="0">
                <a:latin typeface="Times New Roman" panose="02020603050405020304" pitchFamily="18" charset="0"/>
                <a:cs typeface="Times New Roman" panose="02020603050405020304" pitchFamily="18" charset="0"/>
              </a:rPr>
              <a:t> the buyer’s and the seller’s sides.</a:t>
            </a:r>
          </a:p>
          <a:p>
            <a:pPr marL="342900" indent="-342900">
              <a:buFont typeface="Wingdings" pitchFamily="2" charset="2"/>
              <a:buChar char="q"/>
              <a:defRPr/>
            </a:pPr>
            <a:endParaRPr lang="en-US" altLang="en-US" sz="2000" dirty="0">
              <a:latin typeface="Times New Roman" pitchFamily="18" charset="0"/>
              <a:cs typeface="Times New Roman" pitchFamily="18" charset="0"/>
            </a:endParaRPr>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2" name="Slide Number Placeholder 1"/>
          <p:cNvSpPr>
            <a:spLocks noGrp="1"/>
          </p:cNvSpPr>
          <p:nvPr>
            <p:ph type="sldNum" sz="quarter" idx="12"/>
          </p:nvPr>
        </p:nvSpPr>
        <p:spPr/>
        <p:txBody>
          <a:bodyPr/>
          <a:lstStyle/>
          <a:p>
            <a:fld id="{4DD93843-1908-41DB-80DF-F1BD35B31F0C}" type="slidenum">
              <a:rPr lang="en-US" smtClean="0"/>
              <a:t>15</a:t>
            </a:fld>
            <a:endParaRPr lang="en-US"/>
          </a:p>
        </p:txBody>
      </p:sp>
    </p:spTree>
    <p:extLst>
      <p:ext uri="{BB962C8B-B14F-4D97-AF65-F5344CB8AC3E}">
        <p14:creationId xmlns:p14="http://schemas.microsoft.com/office/powerpoint/2010/main" val="2364525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524315"/>
          </a:xfrm>
          <a:prstGeom prst="rect">
            <a:avLst/>
          </a:prstGeom>
          <a:noFill/>
        </p:spPr>
        <p:txBody>
          <a:bodyPr wrap="square" rtlCol="0">
            <a:spAutoFit/>
          </a:bodyPr>
          <a:lstStyle/>
          <a:p>
            <a:pPr lvl="0" algn="ctr"/>
            <a:r>
              <a:rPr lang="en-US" sz="2400" b="1" dirty="0">
                <a:solidFill>
                  <a:srgbClr val="9BBB59">
                    <a:lumMod val="50000"/>
                  </a:srgbClr>
                </a:solidFill>
                <a:latin typeface="Arial" pitchFamily="34" charset="0"/>
                <a:cs typeface="Arial" pitchFamily="34" charset="0"/>
              </a:rPr>
              <a:t>Closing a Sales Transaction</a:t>
            </a:r>
          </a:p>
          <a:p>
            <a:pPr lvl="0" algn="ctr"/>
            <a:endParaRPr lang="en-US" sz="2400" b="1" dirty="0">
              <a:solidFill>
                <a:srgbClr val="9BBB59">
                  <a:lumMod val="50000"/>
                </a:srgbClr>
              </a:solidFill>
              <a:latin typeface="Arial" pitchFamily="34" charset="0"/>
              <a:cs typeface="Arial" pitchFamily="34" charset="0"/>
            </a:endParaRPr>
          </a:p>
          <a:p>
            <a:pPr lvl="0"/>
            <a:r>
              <a:rPr lang="en-US" sz="2000" b="1" dirty="0">
                <a:solidFill>
                  <a:srgbClr val="9BBB59">
                    <a:lumMod val="50000"/>
                  </a:srgbClr>
                </a:solidFill>
                <a:latin typeface="Arial" pitchFamily="34" charset="0"/>
                <a:cs typeface="Arial" pitchFamily="34" charset="0"/>
              </a:rPr>
              <a:t>Settlement Statement Entries and Calculations</a:t>
            </a:r>
          </a:p>
          <a:p>
            <a:pPr marL="346075"/>
            <a:endParaRPr lang="en-US" sz="2000" b="1" dirty="0">
              <a:solidFill>
                <a:schemeClr val="accent3">
                  <a:lumMod val="50000"/>
                </a:schemeClr>
              </a:solidFill>
              <a:latin typeface="Arial" pitchFamily="34" charset="0"/>
              <a:cs typeface="Arial" pitchFamily="34" charset="0"/>
            </a:endParaRPr>
          </a:p>
          <a:p>
            <a:pPr marL="688975"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Primary entries that will appear on closing statements include:</a:t>
            </a:r>
          </a:p>
          <a:p>
            <a:pPr marL="1146175" lvl="1" indent="-342900">
              <a:buFont typeface="Arial" panose="020B0604020202020204" pitchFamily="34" charset="0"/>
              <a:buChar char="•"/>
            </a:pPr>
            <a:r>
              <a:rPr lang="en-US" altLang="en-US" sz="2000" dirty="0">
                <a:solidFill>
                  <a:prstClr val="black"/>
                </a:solidFill>
                <a:latin typeface="Times New Roman" pitchFamily="18" charset="0"/>
                <a:cs typeface="Times New Roman" pitchFamily="18" charset="0"/>
              </a:rPr>
              <a:t>Sales Price – Debit Buyer/Credit Seller</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Earnest Money Deposit – Credit Buyer</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Due Diligence Fee – Debit Seller/Credit Buyer</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New First Mortgage Loan - Credit Buyer</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Loan Payoff – Debit Seller</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Loan Fees – Debit Buyer (unless otherwise agreed)</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Attorney Fees - Debit Buyer</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Title Insurance - Debit Buyer</a:t>
            </a:r>
          </a:p>
          <a:p>
            <a:pPr marL="1257300" lvl="2" indent="-342900">
              <a:buFont typeface="Arial" panose="020B0604020202020204" pitchFamily="34" charset="0"/>
              <a:buChar char="•"/>
              <a:defRPr/>
            </a:pPr>
            <a:r>
              <a:rPr lang="en-US" altLang="en-US" sz="2000" dirty="0">
                <a:solidFill>
                  <a:prstClr val="black"/>
                </a:solidFill>
                <a:latin typeface="Times New Roman" pitchFamily="18" charset="0"/>
                <a:cs typeface="Times New Roman" pitchFamily="18" charset="0"/>
              </a:rPr>
              <a:t>Appraisal Fee - Debit Buyer (often POC)</a:t>
            </a:r>
          </a:p>
        </p:txBody>
      </p:sp>
      <p:sp>
        <p:nvSpPr>
          <p:cNvPr id="2" name="Slide Number Placeholder 1"/>
          <p:cNvSpPr>
            <a:spLocks noGrp="1"/>
          </p:cNvSpPr>
          <p:nvPr>
            <p:ph type="sldNum" sz="quarter" idx="12"/>
          </p:nvPr>
        </p:nvSpPr>
        <p:spPr/>
        <p:txBody>
          <a:bodyPr/>
          <a:lstStyle/>
          <a:p>
            <a:fld id="{4DD93843-1908-41DB-80DF-F1BD35B31F0C}" type="slidenum">
              <a:rPr lang="en-US" smtClean="0"/>
              <a:t>16</a:t>
            </a:fld>
            <a:endParaRPr lang="en-US"/>
          </a:p>
        </p:txBody>
      </p:sp>
    </p:spTree>
    <p:extLst>
      <p:ext uri="{BB962C8B-B14F-4D97-AF65-F5344CB8AC3E}">
        <p14:creationId xmlns:p14="http://schemas.microsoft.com/office/powerpoint/2010/main" val="9257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C58CE4-87DD-4C3C-8F06-7EBA8D969486}"/>
              </a:ext>
            </a:extLst>
          </p:cNvPr>
          <p:cNvSpPr>
            <a:spLocks noGrp="1"/>
          </p:cNvSpPr>
          <p:nvPr>
            <p:ph idx="1"/>
          </p:nvPr>
        </p:nvSpPr>
        <p:spPr>
          <a:xfrm>
            <a:off x="457200" y="1417638"/>
            <a:ext cx="8229600" cy="4938712"/>
          </a:xfrm>
        </p:spPr>
        <p:txBody>
          <a:bodyPr>
            <a:normAutofit fontScale="77500" lnSpcReduction="20000"/>
          </a:bodyPr>
          <a:lstStyle/>
          <a:p>
            <a:pPr marL="1257300" lvl="2" indent="-342900">
              <a:spcBef>
                <a:spcPts val="0"/>
              </a:spcBef>
              <a:defRPr/>
            </a:pPr>
            <a:endParaRPr lang="en-US" altLang="en-US" sz="3100" dirty="0">
              <a:solidFill>
                <a:prstClr val="black"/>
              </a:solidFill>
              <a:latin typeface="Times New Roman" pitchFamily="18" charset="0"/>
              <a:cs typeface="Times New Roman" pitchFamily="18" charset="0"/>
            </a:endParaRPr>
          </a:p>
          <a:p>
            <a:pPr marL="0" lvl="0" indent="0" algn="ctr">
              <a:spcBef>
                <a:spcPts val="0"/>
              </a:spcBef>
              <a:buNone/>
            </a:pPr>
            <a:r>
              <a:rPr lang="en-US" sz="3100" b="1" dirty="0">
                <a:solidFill>
                  <a:srgbClr val="9BBB59">
                    <a:lumMod val="50000"/>
                  </a:srgbClr>
                </a:solidFill>
                <a:latin typeface="Arial" pitchFamily="34" charset="0"/>
                <a:cs typeface="Arial" pitchFamily="34" charset="0"/>
              </a:rPr>
              <a:t>Closing a Sales Transaction</a:t>
            </a:r>
          </a:p>
          <a:p>
            <a:pPr marL="0" lvl="0" indent="0" algn="ctr">
              <a:spcBef>
                <a:spcPts val="0"/>
              </a:spcBef>
              <a:buNone/>
            </a:pPr>
            <a:endParaRPr lang="en-US" sz="2600" b="1" dirty="0">
              <a:solidFill>
                <a:srgbClr val="9BBB59">
                  <a:lumMod val="50000"/>
                </a:srgbClr>
              </a:solidFill>
              <a:latin typeface="Arial" pitchFamily="34" charset="0"/>
              <a:cs typeface="Arial" pitchFamily="34" charset="0"/>
            </a:endParaRPr>
          </a:p>
          <a:p>
            <a:pPr marL="0" lvl="0" indent="0">
              <a:spcBef>
                <a:spcPts val="0"/>
              </a:spcBef>
              <a:buNone/>
            </a:pPr>
            <a:r>
              <a:rPr lang="en-US" sz="2600" b="1" dirty="0">
                <a:solidFill>
                  <a:srgbClr val="9BBB59">
                    <a:lumMod val="50000"/>
                  </a:srgbClr>
                </a:solidFill>
                <a:latin typeface="Arial" pitchFamily="34" charset="0"/>
                <a:cs typeface="Arial" pitchFamily="34" charset="0"/>
              </a:rPr>
              <a:t>Settlement Statement Entries and Calculations</a:t>
            </a:r>
          </a:p>
          <a:p>
            <a:pPr marL="1257300" lvl="2" indent="-342900">
              <a:spcBef>
                <a:spcPts val="0"/>
              </a:spcBef>
              <a:defRPr/>
            </a:pPr>
            <a:endParaRPr lang="en-US" altLang="en-US" sz="2600" dirty="0">
              <a:solidFill>
                <a:prstClr val="black"/>
              </a:solidFill>
              <a:latin typeface="Times New Roman" pitchFamily="18" charset="0"/>
              <a:cs typeface="Times New Roman" pitchFamily="18" charset="0"/>
            </a:endParaRP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Credit Report - Debit Buyer (often POC)</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Survey – Debit Buyer</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Homeowner Insurance Policy – Debit Buyer</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Deed Preparation – Debit Seller</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Excise Tax – Debit Seller</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Recording Fees – Debit to Responsible Party</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Sales Commission – Debit Seller</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Pre-Paid Interim Interest - Debit Buyer</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Reserves and Escrows Required by Lender - Debit Buyer</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Prorations – Varies</a:t>
            </a:r>
          </a:p>
          <a:p>
            <a:pPr lvl="2">
              <a:lnSpc>
                <a:spcPct val="120000"/>
              </a:lnSpc>
              <a:spcBef>
                <a:spcPts val="0"/>
              </a:spcBef>
              <a:defRPr/>
            </a:pPr>
            <a:r>
              <a:rPr lang="en-US" altLang="en-US" sz="2600" dirty="0">
                <a:solidFill>
                  <a:prstClr val="black"/>
                </a:solidFill>
                <a:latin typeface="Times New Roman" pitchFamily="18" charset="0"/>
                <a:cs typeface="Times New Roman" pitchFamily="18" charset="0"/>
              </a:rPr>
              <a:t>Other Fees</a:t>
            </a:r>
          </a:p>
          <a:p>
            <a:endParaRPr lang="en-US" dirty="0"/>
          </a:p>
        </p:txBody>
      </p:sp>
      <p:sp>
        <p:nvSpPr>
          <p:cNvPr id="4" name="Footer Placeholder 3">
            <a:extLst>
              <a:ext uri="{FF2B5EF4-FFF2-40B4-BE49-F238E27FC236}">
                <a16:creationId xmlns:a16="http://schemas.microsoft.com/office/drawing/2014/main" xmlns="" id="{42B8C736-3ACC-4CC7-A653-CFE7D9BC1BBF}"/>
              </a:ext>
            </a:extLst>
          </p:cNvPr>
          <p:cNvSpPr>
            <a:spLocks noGrp="1"/>
          </p:cNvSpPr>
          <p:nvPr>
            <p:ph type="ftr" sz="quarter" idx="11"/>
          </p:nvPr>
        </p:nvSpPr>
        <p:spPr/>
        <p:txBody>
          <a:bodyPr/>
          <a:lstStyle/>
          <a:p>
            <a:r>
              <a:rPr lang="en-US" smtClean="0"/>
              <a:t>© OnCourse Learning</a:t>
            </a:r>
            <a:endParaRPr lang="en-US" dirty="0"/>
          </a:p>
        </p:txBody>
      </p:sp>
      <p:pic>
        <p:nvPicPr>
          <p:cNvPr id="5" name="Picture 6">
            <a:extLst>
              <a:ext uri="{FF2B5EF4-FFF2-40B4-BE49-F238E27FC236}">
                <a16:creationId xmlns:a16="http://schemas.microsoft.com/office/drawing/2014/main" xmlns="" id="{91223502-EC85-4B40-8B42-3B3A4C3D78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xmlns="" id="{7379B095-7F6F-4093-980A-AD015655B582}"/>
              </a:ext>
            </a:extLst>
          </p:cNvPr>
          <p:cNvSpPr/>
          <p:nvPr/>
        </p:nvSpPr>
        <p:spPr>
          <a:xfrm>
            <a:off x="4569911" y="129183"/>
            <a:ext cx="3512564"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12</a:t>
            </a:r>
          </a:p>
        </p:txBody>
      </p:sp>
      <p:sp>
        <p:nvSpPr>
          <p:cNvPr id="2" name="Slide Number Placeholder 1"/>
          <p:cNvSpPr>
            <a:spLocks noGrp="1"/>
          </p:cNvSpPr>
          <p:nvPr>
            <p:ph type="sldNum" sz="quarter" idx="12"/>
          </p:nvPr>
        </p:nvSpPr>
        <p:spPr/>
        <p:txBody>
          <a:bodyPr/>
          <a:lstStyle/>
          <a:p>
            <a:fld id="{4DD93843-1908-41DB-80DF-F1BD35B31F0C}" type="slidenum">
              <a:rPr lang="en-US" smtClean="0"/>
              <a:t>17</a:t>
            </a:fld>
            <a:endParaRPr lang="en-US"/>
          </a:p>
        </p:txBody>
      </p:sp>
    </p:spTree>
    <p:extLst>
      <p:ext uri="{BB962C8B-B14F-4D97-AF65-F5344CB8AC3E}">
        <p14:creationId xmlns:p14="http://schemas.microsoft.com/office/powerpoint/2010/main" val="45304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2" y="1447799"/>
            <a:ext cx="8610600" cy="513986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err="1">
                <a:solidFill>
                  <a:schemeClr val="accent3">
                    <a:lumMod val="50000"/>
                  </a:schemeClr>
                </a:solidFill>
                <a:latin typeface="Arial" pitchFamily="34" charset="0"/>
                <a:cs typeface="Arial" pitchFamily="34" charset="0"/>
              </a:rPr>
              <a:t>Prorations</a:t>
            </a:r>
            <a:r>
              <a:rPr lang="en-US" sz="2000" b="1" dirty="0">
                <a:solidFill>
                  <a:schemeClr val="accent3">
                    <a:lumMod val="50000"/>
                  </a:schemeClr>
                </a:solidFill>
                <a:latin typeface="Arial" pitchFamily="34" charset="0"/>
                <a:cs typeface="Arial" pitchFamily="34" charset="0"/>
              </a:rPr>
              <a:t> and </a:t>
            </a:r>
            <a:r>
              <a:rPr lang="en-US" sz="2000" b="1" dirty="0" err="1">
                <a:solidFill>
                  <a:schemeClr val="accent3">
                    <a:lumMod val="50000"/>
                  </a:schemeClr>
                </a:solidFill>
                <a:latin typeface="Arial" pitchFamily="34" charset="0"/>
                <a:cs typeface="Arial" pitchFamily="34" charset="0"/>
              </a:rPr>
              <a:t>Prepaids</a:t>
            </a:r>
            <a:endParaRPr lang="en-US" sz="2000" b="1" dirty="0">
              <a:solidFill>
                <a:schemeClr val="accent3">
                  <a:lumMod val="50000"/>
                </a:schemeClr>
              </a:solidFill>
              <a:latin typeface="Arial" pitchFamily="34" charset="0"/>
              <a:cs typeface="Arial" pitchFamily="34" charset="0"/>
            </a:endParaRP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Basic Considerations</a:t>
            </a:r>
          </a:p>
          <a:p>
            <a:pPr marL="688975" indent="-342900">
              <a:buFont typeface="Arial" pitchFamily="34" charset="0"/>
              <a:buChar char="•"/>
              <a:defRPr/>
            </a:pPr>
            <a:r>
              <a:rPr lang="en-US" altLang="en-US" sz="2000" dirty="0">
                <a:latin typeface="Times New Roman" pitchFamily="18" charset="0"/>
                <a:cs typeface="Times New Roman" pitchFamily="18" charset="0"/>
              </a:rPr>
              <a:t>Who owes whom?</a:t>
            </a:r>
          </a:p>
          <a:p>
            <a:pPr marL="688975" indent="-342900">
              <a:buFont typeface="Arial" pitchFamily="34" charset="0"/>
              <a:buChar char="•"/>
              <a:defRPr/>
            </a:pPr>
            <a:r>
              <a:rPr lang="en-US" altLang="en-US" sz="2000" dirty="0">
                <a:latin typeface="Times New Roman" pitchFamily="18" charset="0"/>
                <a:cs typeface="Times New Roman" pitchFamily="18" charset="0"/>
              </a:rPr>
              <a:t>How much?</a:t>
            </a:r>
          </a:p>
          <a:p>
            <a:pPr marL="688975" indent="-342900">
              <a:buFont typeface="Arial" pitchFamily="34" charset="0"/>
              <a:buChar char="•"/>
              <a:defRPr/>
            </a:pPr>
            <a:r>
              <a:rPr lang="en-US" altLang="en-US" sz="2000" dirty="0">
                <a:latin typeface="Times New Roman" pitchFamily="18" charset="0"/>
                <a:cs typeface="Times New Roman" pitchFamily="18" charset="0"/>
              </a:rPr>
              <a:t>Day of closing is typically charged to the seller when prorating between seller and buyer</a:t>
            </a:r>
          </a:p>
          <a:p>
            <a:pPr marL="688975" indent="-342900">
              <a:buFont typeface="Arial" pitchFamily="34" charset="0"/>
              <a:buChar char="•"/>
              <a:defRPr/>
            </a:pPr>
            <a:r>
              <a:rPr lang="en-US" altLang="en-US" sz="2000" dirty="0">
                <a:latin typeface="Times New Roman" pitchFamily="18" charset="0"/>
                <a:cs typeface="Times New Roman" pitchFamily="18" charset="0"/>
              </a:rPr>
              <a:t>The state exam typically uses entries where “rounding off” is not an issue.</a:t>
            </a:r>
          </a:p>
          <a:p>
            <a:pPr marL="342900" indent="-342900">
              <a:buFont typeface="Wingdings" pitchFamily="2" charset="2"/>
              <a:buChar char="q"/>
              <a:defRPr/>
            </a:pPr>
            <a:r>
              <a:rPr lang="en-US" altLang="en-US" sz="2000" dirty="0">
                <a:latin typeface="Times New Roman" pitchFamily="18" charset="0"/>
                <a:cs typeface="Times New Roman" pitchFamily="18" charset="0"/>
              </a:rPr>
              <a:t>30-day Month/360 Year Method</a:t>
            </a:r>
          </a:p>
          <a:p>
            <a:pPr marL="688975" indent="-342900">
              <a:buFont typeface="Arial" pitchFamily="34" charset="0"/>
              <a:buChar char="•"/>
              <a:defRPr/>
            </a:pPr>
            <a:r>
              <a:rPr lang="en-US" altLang="en-US" sz="2000" dirty="0">
                <a:latin typeface="Times New Roman" pitchFamily="18" charset="0"/>
                <a:cs typeface="Times New Roman" pitchFamily="18" charset="0"/>
              </a:rPr>
              <a:t>every month treated equally regardless of days in month (i.e. February)</a:t>
            </a:r>
          </a:p>
          <a:p>
            <a:pPr marL="688975" indent="-342900">
              <a:buFont typeface="Arial" pitchFamily="34" charset="0"/>
              <a:buChar char="•"/>
              <a:defRPr/>
            </a:pPr>
            <a:r>
              <a:rPr lang="en-US" altLang="en-US" sz="2000" dirty="0">
                <a:latin typeface="Times New Roman" pitchFamily="18" charset="0"/>
                <a:cs typeface="Times New Roman" pitchFamily="18" charset="0"/>
              </a:rPr>
              <a:t>method used on the North Carolina real estate examination</a:t>
            </a:r>
          </a:p>
          <a:p>
            <a:pPr marL="342900" indent="-342900">
              <a:buFont typeface="Wingdings" pitchFamily="2" charset="2"/>
              <a:buChar char="q"/>
              <a:defRPr/>
            </a:pPr>
            <a:r>
              <a:rPr lang="en-US" altLang="en-US" sz="2000" dirty="0">
                <a:latin typeface="Times New Roman" pitchFamily="18" charset="0"/>
                <a:cs typeface="Times New Roman" pitchFamily="18" charset="0"/>
              </a:rPr>
              <a:t>365-Day Year/Actual Days in the Month Method</a:t>
            </a:r>
          </a:p>
          <a:p>
            <a:pPr marL="400050">
              <a:defRPr/>
            </a:pPr>
            <a:endParaRPr lang="en-US" altLang="en-US" sz="2000" dirty="0">
              <a:latin typeface="Times New Roman" pitchFamily="18" charset="0"/>
              <a:cs typeface="Times New Roman" pitchFamily="18" charset="0"/>
            </a:endParaRPr>
          </a:p>
          <a:p>
            <a:pPr>
              <a:defRPr/>
            </a:pPr>
            <a:endParaRPr lang="en-US" altLang="en-US" sz="2000" dirty="0">
              <a:latin typeface="Times New Roman" pitchFamily="18" charset="0"/>
              <a:cs typeface="Times New Roman" pitchFamily="18" charset="0"/>
            </a:endParaRPr>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2" name="Slide Number Placeholder 1"/>
          <p:cNvSpPr>
            <a:spLocks noGrp="1"/>
          </p:cNvSpPr>
          <p:nvPr>
            <p:ph type="sldNum" sz="quarter" idx="12"/>
          </p:nvPr>
        </p:nvSpPr>
        <p:spPr/>
        <p:txBody>
          <a:bodyPr/>
          <a:lstStyle/>
          <a:p>
            <a:fld id="{4DD93843-1908-41DB-80DF-F1BD35B31F0C}" type="slidenum">
              <a:rPr lang="en-US" smtClean="0"/>
              <a:t>18</a:t>
            </a:fld>
            <a:endParaRPr lang="en-US"/>
          </a:p>
        </p:txBody>
      </p:sp>
    </p:spTree>
    <p:extLst>
      <p:ext uri="{BB962C8B-B14F-4D97-AF65-F5344CB8AC3E}">
        <p14:creationId xmlns:p14="http://schemas.microsoft.com/office/powerpoint/2010/main" val="1052735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524315"/>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err="1">
                <a:solidFill>
                  <a:schemeClr val="accent3">
                    <a:lumMod val="50000"/>
                  </a:schemeClr>
                </a:solidFill>
                <a:latin typeface="Arial" pitchFamily="34" charset="0"/>
                <a:cs typeface="Arial" pitchFamily="34" charset="0"/>
              </a:rPr>
              <a:t>Prorations</a:t>
            </a:r>
            <a:r>
              <a:rPr lang="en-US" sz="2000" b="1" dirty="0">
                <a:solidFill>
                  <a:schemeClr val="accent3">
                    <a:lumMod val="50000"/>
                  </a:schemeClr>
                </a:solidFill>
                <a:latin typeface="Arial" pitchFamily="34" charset="0"/>
                <a:cs typeface="Arial" pitchFamily="34" charset="0"/>
              </a:rPr>
              <a:t> and </a:t>
            </a:r>
            <a:r>
              <a:rPr lang="en-US" sz="2000" b="1" dirty="0" err="1">
                <a:solidFill>
                  <a:schemeClr val="accent3">
                    <a:lumMod val="50000"/>
                  </a:schemeClr>
                </a:solidFill>
                <a:latin typeface="Arial" pitchFamily="34" charset="0"/>
                <a:cs typeface="Arial" pitchFamily="34" charset="0"/>
              </a:rPr>
              <a:t>Prepaids</a:t>
            </a:r>
            <a:endParaRPr lang="en-US" sz="2000" b="1" dirty="0">
              <a:solidFill>
                <a:schemeClr val="accent3">
                  <a:lumMod val="50000"/>
                </a:schemeClr>
              </a:solidFill>
              <a:latin typeface="Arial" pitchFamily="34" charset="0"/>
              <a:cs typeface="Arial" pitchFamily="34" charset="0"/>
            </a:endParaRP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Traditional Proration Entries:</a:t>
            </a:r>
          </a:p>
          <a:p>
            <a:pPr marL="688975" indent="-342900">
              <a:buFont typeface="Arial" pitchFamily="34" charset="0"/>
              <a:buChar char="•"/>
              <a:defRPr/>
            </a:pPr>
            <a:r>
              <a:rPr lang="en-US" altLang="en-US" sz="2000" dirty="0">
                <a:latin typeface="Times New Roman" pitchFamily="18" charset="0"/>
                <a:cs typeface="Times New Roman" pitchFamily="18" charset="0"/>
              </a:rPr>
              <a:t>Real property taxes- important to determine properly</a:t>
            </a:r>
          </a:p>
          <a:p>
            <a:pPr marL="688975" indent="-342900">
              <a:buFont typeface="Arial" pitchFamily="34" charset="0"/>
              <a:buChar char="•"/>
              <a:defRPr/>
            </a:pPr>
            <a:r>
              <a:rPr lang="en-US" altLang="en-US" sz="2000" i="1" dirty="0">
                <a:latin typeface="Times New Roman" pitchFamily="18" charset="0"/>
                <a:cs typeface="Times New Roman" pitchFamily="18" charset="0"/>
              </a:rPr>
              <a:t>North Carolina taxes are due by September 1 but bills are sent out July 1.</a:t>
            </a:r>
          </a:p>
          <a:p>
            <a:pPr marL="688975" indent="-342900">
              <a:buFont typeface="Arial" pitchFamily="34" charset="0"/>
              <a:buChar char="•"/>
              <a:defRPr/>
            </a:pPr>
            <a:r>
              <a:rPr lang="en-US" altLang="en-US" sz="2000" i="1" dirty="0">
                <a:latin typeface="Times New Roman" pitchFamily="18" charset="0"/>
                <a:cs typeface="Times New Roman" pitchFamily="18" charset="0"/>
              </a:rPr>
              <a:t> </a:t>
            </a:r>
            <a:r>
              <a:rPr lang="en-US" altLang="en-US" sz="2000" dirty="0">
                <a:latin typeface="Times New Roman" pitchFamily="18" charset="0"/>
                <a:cs typeface="Times New Roman" pitchFamily="18" charset="0"/>
              </a:rPr>
              <a:t>Closing statement must reflect if:</a:t>
            </a:r>
          </a:p>
          <a:p>
            <a:pPr marL="1027113" indent="-342900">
              <a:buFont typeface="Arial" pitchFamily="34" charset="0"/>
              <a:buChar char="•"/>
              <a:defRPr/>
            </a:pPr>
            <a:r>
              <a:rPr lang="en-US" altLang="en-US" sz="2000" dirty="0">
                <a:latin typeface="Times New Roman" pitchFamily="18" charset="0"/>
                <a:cs typeface="Times New Roman" pitchFamily="18" charset="0"/>
              </a:rPr>
              <a:t>Taxes have not yet been paid – taxes not yet payable</a:t>
            </a:r>
          </a:p>
          <a:p>
            <a:pPr marL="1027113" indent="-342900">
              <a:buFont typeface="Arial" pitchFamily="34" charset="0"/>
              <a:buChar char="•"/>
              <a:defRPr/>
            </a:pPr>
            <a:r>
              <a:rPr lang="en-US" altLang="en-US" sz="2000" dirty="0">
                <a:latin typeface="Times New Roman" pitchFamily="18" charset="0"/>
                <a:cs typeface="Times New Roman" pitchFamily="18" charset="0"/>
              </a:rPr>
              <a:t>Taxes have not yet been paid – taxes payable (paid at closing)</a:t>
            </a:r>
          </a:p>
          <a:p>
            <a:pPr marL="1027113" indent="-342900">
              <a:buFont typeface="Arial" pitchFamily="34" charset="0"/>
              <a:buChar char="•"/>
              <a:defRPr/>
            </a:pPr>
            <a:r>
              <a:rPr lang="en-US" altLang="en-US" sz="2000" dirty="0">
                <a:latin typeface="Times New Roman" pitchFamily="18" charset="0"/>
                <a:cs typeface="Times New Roman" pitchFamily="18" charset="0"/>
              </a:rPr>
              <a:t>Taxes have not yet been paid – taxes payable (to be paid at year end)</a:t>
            </a:r>
          </a:p>
          <a:p>
            <a:pPr marL="1027113" indent="-342900">
              <a:buFont typeface="Arial" pitchFamily="34" charset="0"/>
              <a:buChar char="•"/>
              <a:defRPr/>
            </a:pPr>
            <a:r>
              <a:rPr lang="en-US" altLang="en-US" sz="2000" dirty="0">
                <a:latin typeface="Times New Roman" pitchFamily="18" charset="0"/>
                <a:cs typeface="Times New Roman" pitchFamily="18" charset="0"/>
              </a:rPr>
              <a:t>Taxes have already been paid by the seller</a:t>
            </a:r>
          </a:p>
          <a:p>
            <a:pPr marL="400050">
              <a:defRPr/>
            </a:pPr>
            <a:endParaRPr lang="en-US" altLang="en-US" sz="2000" dirty="0">
              <a:latin typeface="Times New Roman" pitchFamily="18" charset="0"/>
              <a:cs typeface="Times New Roman" pitchFamily="18" charset="0"/>
            </a:endParaRPr>
          </a:p>
          <a:p>
            <a:pPr>
              <a:defRPr/>
            </a:pPr>
            <a:endParaRPr lang="en-US" altLang="en-US"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DD93843-1908-41DB-80DF-F1BD35B31F0C}" type="slidenum">
              <a:rPr lang="en-US" smtClean="0"/>
              <a:t>19</a:t>
            </a:fld>
            <a:endParaRPr lang="en-US"/>
          </a:p>
        </p:txBody>
      </p:sp>
    </p:spTree>
    <p:extLst>
      <p:ext uri="{BB962C8B-B14F-4D97-AF65-F5344CB8AC3E}">
        <p14:creationId xmlns:p14="http://schemas.microsoft.com/office/powerpoint/2010/main" val="124850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21653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Learning Objectives</a:t>
            </a:r>
          </a:p>
          <a:p>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List the preliminaries to closing</a:t>
            </a:r>
          </a:p>
          <a:p>
            <a:pPr marL="342900" indent="-342900">
              <a:buFont typeface="Wingdings" pitchFamily="2" charset="2"/>
              <a:buChar char="q"/>
              <a:defRPr/>
            </a:pPr>
            <a:r>
              <a:rPr lang="en-US" altLang="en-US" sz="2000" dirty="0">
                <a:latin typeface="Times New Roman" pitchFamily="18" charset="0"/>
                <a:cs typeface="Times New Roman" pitchFamily="18" charset="0"/>
              </a:rPr>
              <a:t>List the items required at closing</a:t>
            </a:r>
          </a:p>
          <a:p>
            <a:pPr marL="342900" indent="-342900">
              <a:buFont typeface="Wingdings" pitchFamily="2" charset="2"/>
              <a:buChar char="q"/>
              <a:defRPr/>
            </a:pPr>
            <a:r>
              <a:rPr lang="en-US" altLang="en-US" sz="2000" dirty="0">
                <a:latin typeface="Times New Roman" pitchFamily="18" charset="0"/>
                <a:cs typeface="Times New Roman" pitchFamily="18" charset="0"/>
              </a:rPr>
              <a:t>Describe the process of the closing meeting</a:t>
            </a:r>
          </a:p>
          <a:p>
            <a:pPr marL="342900" indent="-342900">
              <a:buFont typeface="Wingdings" pitchFamily="2" charset="2"/>
              <a:buChar char="q"/>
              <a:defRPr/>
            </a:pPr>
            <a:r>
              <a:rPr lang="en-US" altLang="en-US" sz="2000" dirty="0">
                <a:latin typeface="Times New Roman" pitchFamily="18" charset="0"/>
                <a:cs typeface="Times New Roman" pitchFamily="18" charset="0"/>
              </a:rPr>
              <a:t>Describe the placement of items ad debits and credits on the closing statement</a:t>
            </a:r>
          </a:p>
          <a:p>
            <a:pPr marL="342900" indent="-342900">
              <a:buFont typeface="Wingdings" pitchFamily="2" charset="2"/>
              <a:buChar char="q"/>
              <a:defRPr/>
            </a:pPr>
            <a:r>
              <a:rPr lang="en-US" altLang="en-US" sz="2000" dirty="0">
                <a:latin typeface="Times New Roman" pitchFamily="18" charset="0"/>
                <a:cs typeface="Times New Roman" pitchFamily="18" charset="0"/>
              </a:rPr>
              <a:t>Describe the provisions of the Real Estate Settlement Procedures Act (RESPA)</a:t>
            </a:r>
          </a:p>
          <a:p>
            <a:pPr marL="342900" indent="-342900">
              <a:buFont typeface="Wingdings" pitchFamily="2" charset="2"/>
              <a:buChar char="q"/>
              <a:defRPr/>
            </a:pPr>
            <a:r>
              <a:rPr lang="en-US" altLang="en-US" sz="2000" dirty="0">
                <a:latin typeface="Times New Roman" pitchFamily="18" charset="0"/>
                <a:cs typeface="Times New Roman" pitchFamily="18" charset="0"/>
              </a:rPr>
              <a:t>Calculate the balance due from the buyer or due to the seller in a closing statement</a:t>
            </a:r>
          </a:p>
          <a:p>
            <a:pPr marL="342900" indent="-342900">
              <a:buFont typeface="Wingdings" pitchFamily="2" charset="2"/>
              <a:buChar char="q"/>
              <a:defRPr/>
            </a:pPr>
            <a:endParaRPr lang="en-US" altLang="en-US" sz="2000" dirty="0">
              <a:latin typeface="Times New Roman" pitchFamily="18" charset="0"/>
              <a:cs typeface="Times New Roman" pitchFamily="18" charset="0"/>
            </a:endParaRPr>
          </a:p>
          <a:p>
            <a:endParaRPr lang="en-US" sz="2000" dirty="0">
              <a:solidFill>
                <a:schemeClr val="accent3">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DD93843-1908-41DB-80DF-F1BD35B31F0C}" type="slidenum">
              <a:rPr lang="en-US" smtClean="0"/>
              <a:t>2</a:t>
            </a:fld>
            <a:endParaRPr lang="en-US"/>
          </a:p>
        </p:txBody>
      </p:sp>
    </p:spTree>
    <p:extLst>
      <p:ext uri="{BB962C8B-B14F-4D97-AF65-F5344CB8AC3E}">
        <p14:creationId xmlns:p14="http://schemas.microsoft.com/office/powerpoint/2010/main" val="2226376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21653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err="1">
                <a:solidFill>
                  <a:schemeClr val="accent3">
                    <a:lumMod val="50000"/>
                  </a:schemeClr>
                </a:solidFill>
                <a:latin typeface="Arial" pitchFamily="34" charset="0"/>
                <a:cs typeface="Arial" pitchFamily="34" charset="0"/>
              </a:rPr>
              <a:t>Prorations</a:t>
            </a:r>
            <a:r>
              <a:rPr lang="en-US" sz="2000" b="1" dirty="0">
                <a:solidFill>
                  <a:schemeClr val="accent3">
                    <a:lumMod val="50000"/>
                  </a:schemeClr>
                </a:solidFill>
                <a:latin typeface="Arial" pitchFamily="34" charset="0"/>
                <a:cs typeface="Arial" pitchFamily="34" charset="0"/>
              </a:rPr>
              <a:t> and </a:t>
            </a:r>
            <a:r>
              <a:rPr lang="en-US" sz="2000" b="1" dirty="0" err="1">
                <a:solidFill>
                  <a:schemeClr val="accent3">
                    <a:lumMod val="50000"/>
                  </a:schemeClr>
                </a:solidFill>
                <a:latin typeface="Arial" pitchFamily="34" charset="0"/>
                <a:cs typeface="Arial" pitchFamily="34" charset="0"/>
              </a:rPr>
              <a:t>Prepaids</a:t>
            </a:r>
            <a:endParaRPr lang="en-US" sz="2000" b="1" dirty="0">
              <a:solidFill>
                <a:schemeClr val="accent3">
                  <a:lumMod val="50000"/>
                </a:schemeClr>
              </a:solidFill>
              <a:latin typeface="Arial" pitchFamily="34" charset="0"/>
              <a:cs typeface="Arial" pitchFamily="34" charset="0"/>
            </a:endParaRP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Traditional Proration Entries</a:t>
            </a:r>
          </a:p>
          <a:p>
            <a:pPr marL="688975" indent="-342900">
              <a:buFont typeface="Arial" pitchFamily="34" charset="0"/>
              <a:buChar char="•"/>
              <a:defRPr/>
            </a:pPr>
            <a:r>
              <a:rPr lang="en-US" altLang="en-US" sz="2000" dirty="0">
                <a:latin typeface="Times New Roman" pitchFamily="18" charset="0"/>
                <a:cs typeface="Times New Roman" pitchFamily="18" charset="0"/>
              </a:rPr>
              <a:t>Homeowner Association Fees</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can be prorated annually, semi-annually, quarterly, or monthly</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generally paid in advance</a:t>
            </a:r>
          </a:p>
          <a:p>
            <a:pPr marL="688975" indent="-342900">
              <a:buFont typeface="Arial" pitchFamily="34" charset="0"/>
              <a:buChar char="•"/>
              <a:defRPr/>
            </a:pPr>
            <a:r>
              <a:rPr lang="en-US" altLang="en-US" sz="2000" dirty="0">
                <a:latin typeface="Times New Roman" pitchFamily="18" charset="0"/>
                <a:cs typeface="Times New Roman" pitchFamily="18" charset="0"/>
              </a:rPr>
              <a:t>Rental Income</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usually collected first of the month</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generally paid in advance</a:t>
            </a:r>
          </a:p>
          <a:p>
            <a:pPr marL="400050">
              <a:defRPr/>
            </a:pPr>
            <a:endParaRPr lang="en-US" altLang="en-US" sz="2000" dirty="0">
              <a:latin typeface="Times New Roman" pitchFamily="18" charset="0"/>
              <a:cs typeface="Times New Roman" pitchFamily="18" charset="0"/>
            </a:endParaRPr>
          </a:p>
          <a:p>
            <a:pPr>
              <a:defRPr/>
            </a:pPr>
            <a:endParaRPr lang="en-US" altLang="en-US" sz="20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648200"/>
            <a:ext cx="3038475" cy="1479995"/>
          </a:xfrm>
          <a:prstGeom prst="rect">
            <a:avLst/>
          </a:prstGeom>
        </p:spPr>
      </p:pic>
      <p:sp>
        <p:nvSpPr>
          <p:cNvPr id="2" name="Slide Number Placeholder 1"/>
          <p:cNvSpPr>
            <a:spLocks noGrp="1"/>
          </p:cNvSpPr>
          <p:nvPr>
            <p:ph type="sldNum" sz="quarter" idx="12"/>
          </p:nvPr>
        </p:nvSpPr>
        <p:spPr/>
        <p:txBody>
          <a:bodyPr/>
          <a:lstStyle/>
          <a:p>
            <a:fld id="{4DD93843-1908-41DB-80DF-F1BD35B31F0C}" type="slidenum">
              <a:rPr lang="en-US" smtClean="0"/>
              <a:t>20</a:t>
            </a:fld>
            <a:endParaRPr lang="en-US"/>
          </a:p>
        </p:txBody>
      </p:sp>
    </p:spTree>
    <p:extLst>
      <p:ext uri="{BB962C8B-B14F-4D97-AF65-F5344CB8AC3E}">
        <p14:creationId xmlns:p14="http://schemas.microsoft.com/office/powerpoint/2010/main" val="363102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21653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err="1">
                <a:solidFill>
                  <a:schemeClr val="accent3">
                    <a:lumMod val="50000"/>
                  </a:schemeClr>
                </a:solidFill>
                <a:latin typeface="Arial" pitchFamily="34" charset="0"/>
                <a:cs typeface="Arial" pitchFamily="34" charset="0"/>
              </a:rPr>
              <a:t>Prorations</a:t>
            </a:r>
            <a:r>
              <a:rPr lang="en-US" sz="2000" b="1" dirty="0">
                <a:solidFill>
                  <a:schemeClr val="accent3">
                    <a:lumMod val="50000"/>
                  </a:schemeClr>
                </a:solidFill>
                <a:latin typeface="Arial" pitchFamily="34" charset="0"/>
                <a:cs typeface="Arial" pitchFamily="34" charset="0"/>
              </a:rPr>
              <a:t> and </a:t>
            </a:r>
            <a:r>
              <a:rPr lang="en-US" sz="2000" b="1" dirty="0" err="1">
                <a:solidFill>
                  <a:schemeClr val="accent3">
                    <a:lumMod val="50000"/>
                  </a:schemeClr>
                </a:solidFill>
                <a:latin typeface="Arial" pitchFamily="34" charset="0"/>
                <a:cs typeface="Arial" pitchFamily="34" charset="0"/>
              </a:rPr>
              <a:t>Prepaids</a:t>
            </a:r>
            <a:endParaRPr lang="en-US" sz="2000" b="1" dirty="0">
              <a:solidFill>
                <a:schemeClr val="accent3">
                  <a:lumMod val="50000"/>
                </a:schemeClr>
              </a:solidFill>
              <a:latin typeface="Arial" pitchFamily="34" charset="0"/>
              <a:cs typeface="Arial" pitchFamily="34" charset="0"/>
            </a:endParaRP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Traditional Proration Entries</a:t>
            </a:r>
          </a:p>
          <a:p>
            <a:pPr marL="688975" indent="-342900">
              <a:buFont typeface="Arial" pitchFamily="34" charset="0"/>
              <a:buChar char="•"/>
              <a:defRPr/>
            </a:pPr>
            <a:r>
              <a:rPr lang="en-US" altLang="en-US" sz="2000" dirty="0">
                <a:latin typeface="Times New Roman" pitchFamily="18" charset="0"/>
                <a:cs typeface="Times New Roman" pitchFamily="18" charset="0"/>
              </a:rPr>
              <a:t>Mortgage Interest</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generally calculated in arrears</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 due the first of the month</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Interim interest – technically not a proration but has similar qualities to a proration</a:t>
            </a:r>
          </a:p>
          <a:p>
            <a:pPr marL="1027113" indent="-342900">
              <a:buFont typeface="Courier New" panose="02070309020205020404" pitchFamily="49" charset="0"/>
              <a:buChar char="o"/>
              <a:defRPr/>
            </a:pPr>
            <a:r>
              <a:rPr lang="en-US" altLang="en-US" sz="2000" dirty="0">
                <a:latin typeface="Times New Roman" pitchFamily="18" charset="0"/>
                <a:cs typeface="Times New Roman" pitchFamily="18" charset="0"/>
              </a:rPr>
              <a:t>Loan assumption – seldom encountered</a:t>
            </a:r>
          </a:p>
          <a:p>
            <a:pPr marL="400050">
              <a:defRPr/>
            </a:pPr>
            <a:endParaRPr lang="en-US" altLang="en-US" sz="2000" dirty="0">
              <a:latin typeface="Times New Roman" pitchFamily="18" charset="0"/>
              <a:cs typeface="Times New Roman" pitchFamily="18" charset="0"/>
            </a:endParaRPr>
          </a:p>
          <a:p>
            <a:pPr>
              <a:defRPr/>
            </a:pPr>
            <a:endParaRPr lang="en-US" altLang="en-US" sz="2000" dirty="0">
              <a:latin typeface="Times New Roman" pitchFamily="18" charset="0"/>
              <a:cs typeface="Times New Roman" pitchFamily="18" charset="0"/>
            </a:endParaRPr>
          </a:p>
        </p:txBody>
      </p:sp>
      <p:pic>
        <p:nvPicPr>
          <p:cNvPr id="5124" name="Picture 4" descr="http://www.sahomesblog.com/wp-content/uploads/2011/06/mortgage_and_mone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958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DD93843-1908-41DB-80DF-F1BD35B31F0C}" type="slidenum">
              <a:rPr lang="en-US" smtClean="0"/>
              <a:t>21</a:t>
            </a:fld>
            <a:endParaRPr lang="en-US"/>
          </a:p>
        </p:txBody>
      </p:sp>
    </p:spTree>
    <p:extLst>
      <p:ext uri="{BB962C8B-B14F-4D97-AF65-F5344CB8AC3E}">
        <p14:creationId xmlns:p14="http://schemas.microsoft.com/office/powerpoint/2010/main" val="252419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3662541"/>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1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Preclosing Procedures</a:t>
            </a:r>
          </a:p>
          <a:p>
            <a:endParaRPr lang="en-US" sz="1400" b="1" dirty="0">
              <a:solidFill>
                <a:schemeClr val="accent3">
                  <a:lumMod val="50000"/>
                </a:schemeClr>
              </a:solidFill>
              <a:latin typeface="Arial" pitchFamily="34" charset="0"/>
              <a:cs typeface="Arial" pitchFamily="34" charset="0"/>
            </a:endParaRPr>
          </a:p>
          <a:p>
            <a:pPr marL="688975" indent="-342900">
              <a:buFont typeface="Wingdings" panose="05000000000000000000" pitchFamily="2" charset="2"/>
              <a:buChar char="q"/>
              <a:defRPr/>
            </a:pPr>
            <a:r>
              <a:rPr lang="en-US" altLang="en-US" sz="2000" dirty="0">
                <a:latin typeface="Times New Roman" pitchFamily="18" charset="0"/>
                <a:cs typeface="Times New Roman" pitchFamily="18" charset="0"/>
              </a:rPr>
              <a:t>Settlement – the preparation and delivery of documents as well as collection of funds necessary to finalize the transaction</a:t>
            </a:r>
          </a:p>
          <a:p>
            <a:pPr marL="688975" indent="-342900">
              <a:buFont typeface="Wingdings" panose="05000000000000000000" pitchFamily="2" charset="2"/>
              <a:buChar char="q"/>
              <a:defRPr/>
            </a:pPr>
            <a:endParaRPr lang="en-US" altLang="en-US" sz="2000" dirty="0">
              <a:latin typeface="Times New Roman" pitchFamily="18" charset="0"/>
              <a:cs typeface="Times New Roman" pitchFamily="18" charset="0"/>
            </a:endParaRPr>
          </a:p>
          <a:p>
            <a:pPr marL="688975" indent="-342900">
              <a:buFont typeface="Wingdings" panose="05000000000000000000" pitchFamily="2" charset="2"/>
              <a:buChar char="q"/>
              <a:defRPr/>
            </a:pPr>
            <a:r>
              <a:rPr lang="en-US" altLang="en-US" sz="2000" dirty="0">
                <a:latin typeface="Times New Roman" pitchFamily="18" charset="0"/>
                <a:cs typeface="Times New Roman" pitchFamily="18" charset="0"/>
              </a:rPr>
              <a:t>Closing – the multi-step process of undertaking due diligence relative to the title, the preparation of documents, to the conveyance of the deed and the collection and disbursement of funds. The Offer to Purchase and Contract refers to closing as the point of recordation of the deed.</a:t>
            </a:r>
          </a:p>
          <a:p>
            <a:endParaRPr lang="en-US" sz="2000" dirty="0">
              <a:solidFill>
                <a:schemeClr val="accent3">
                  <a:lumMod val="50000"/>
                </a:schemeClr>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727" y="4889500"/>
            <a:ext cx="2212298" cy="1466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4DD93843-1908-41DB-80DF-F1BD35B31F0C}" type="slidenum">
              <a:rPr lang="en-US" smtClean="0"/>
              <a:t>3</a:t>
            </a:fld>
            <a:endParaRPr lang="en-US"/>
          </a:p>
        </p:txBody>
      </p:sp>
    </p:spTree>
    <p:extLst>
      <p:ext uri="{BB962C8B-B14F-4D97-AF65-F5344CB8AC3E}">
        <p14:creationId xmlns:p14="http://schemas.microsoft.com/office/powerpoint/2010/main" val="343421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21653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Selecting and Providing Information to Closing Attorney</a:t>
            </a:r>
          </a:p>
          <a:p>
            <a:pPr marL="346075"/>
            <a:endParaRPr lang="en-US" sz="2000" b="1" dirty="0">
              <a:solidFill>
                <a:schemeClr val="accent3">
                  <a:lumMod val="50000"/>
                </a:schemeClr>
              </a:solidFill>
              <a:latin typeface="Arial" pitchFamily="34" charset="0"/>
              <a:cs typeface="Arial" pitchFamily="34" charset="0"/>
            </a:endParaRPr>
          </a:p>
          <a:p>
            <a:pPr marL="688975" indent="-342900">
              <a:buFont typeface="Arial" pitchFamily="34" charset="0"/>
              <a:buChar char="•"/>
              <a:defRPr/>
            </a:pPr>
            <a:r>
              <a:rPr lang="en-US" altLang="en-US" sz="2000" dirty="0">
                <a:latin typeface="Times New Roman" pitchFamily="18" charset="0"/>
                <a:cs typeface="Times New Roman" pitchFamily="18" charset="0"/>
              </a:rPr>
              <a:t>Usually it is the buyers responsibility to select.</a:t>
            </a:r>
          </a:p>
          <a:p>
            <a:pPr marL="688975" indent="-342900">
              <a:buFont typeface="Arial" pitchFamily="34" charset="0"/>
              <a:buChar char="•"/>
              <a:defRPr/>
            </a:pPr>
            <a:r>
              <a:rPr lang="en-US" altLang="en-US" sz="2000" dirty="0">
                <a:latin typeface="Times New Roman" pitchFamily="18" charset="0"/>
                <a:cs typeface="Times New Roman" pitchFamily="18" charset="0"/>
              </a:rPr>
              <a:t>Most lenders will require closing attorney to be from their “approved list”.</a:t>
            </a:r>
          </a:p>
          <a:p>
            <a:pPr marL="688975" indent="-342900">
              <a:buFont typeface="Arial" pitchFamily="34" charset="0"/>
              <a:buChar char="•"/>
              <a:defRPr/>
            </a:pPr>
            <a:endParaRPr lang="en-US" altLang="en-US" sz="2000" dirty="0">
              <a:latin typeface="Times New Roman" pitchFamily="18" charset="0"/>
              <a:cs typeface="Times New Roman" pitchFamily="18" charset="0"/>
            </a:endParaRPr>
          </a:p>
          <a:p>
            <a:pPr marL="342900" indent="-342900">
              <a:buFont typeface="Wingdings" panose="05000000000000000000" pitchFamily="2" charset="2"/>
              <a:buChar char="q"/>
              <a:defRPr/>
            </a:pPr>
            <a:r>
              <a:rPr lang="en-US" altLang="en-US" sz="2000" dirty="0">
                <a:latin typeface="Times New Roman" pitchFamily="18" charset="0"/>
                <a:cs typeface="Times New Roman" pitchFamily="18" charset="0"/>
              </a:rPr>
              <a:t>Buyer’s Due Diligence Process</a:t>
            </a:r>
          </a:p>
          <a:p>
            <a:pPr marL="688975" indent="-342900">
              <a:buFont typeface="Arial" panose="020B0604020202020204" pitchFamily="34" charset="0"/>
              <a:buChar char="•"/>
              <a:defRPr/>
            </a:pPr>
            <a:r>
              <a:rPr lang="en-US" altLang="en-US" sz="2000" dirty="0">
                <a:latin typeface="Times New Roman" pitchFamily="18" charset="0"/>
                <a:cs typeface="Times New Roman" pitchFamily="18" charset="0"/>
              </a:rPr>
              <a:t>Buyer can undertake due diligence prior to 5:00 p.m. of the “due diligence date” without risk of loss of earnest money deposit.</a:t>
            </a:r>
          </a:p>
          <a:p>
            <a:pPr marL="688975" indent="-342900">
              <a:buFont typeface="Arial" panose="020B0604020202020204" pitchFamily="34" charset="0"/>
              <a:buChar char="•"/>
              <a:defRPr/>
            </a:pPr>
            <a:r>
              <a:rPr lang="en-US" altLang="en-US" sz="2000" dirty="0">
                <a:latin typeface="Times New Roman" pitchFamily="18" charset="0"/>
                <a:cs typeface="Times New Roman" pitchFamily="18" charset="0"/>
              </a:rPr>
              <a:t>Buyer can undertake due diligence between due diligence date and closing but will lose earnest money deposit should he/she terminate.</a:t>
            </a:r>
          </a:p>
          <a:p>
            <a:endParaRPr lang="en-US" sz="2000" dirty="0">
              <a:solidFill>
                <a:schemeClr val="accent3">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DD93843-1908-41DB-80DF-F1BD35B31F0C}" type="slidenum">
              <a:rPr lang="en-US" smtClean="0"/>
              <a:t>4</a:t>
            </a:fld>
            <a:endParaRPr lang="en-US"/>
          </a:p>
        </p:txBody>
      </p:sp>
    </p:spTree>
    <p:extLst>
      <p:ext uri="{BB962C8B-B14F-4D97-AF65-F5344CB8AC3E}">
        <p14:creationId xmlns:p14="http://schemas.microsoft.com/office/powerpoint/2010/main" val="198567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421653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Preclosing Procedures</a:t>
            </a:r>
          </a:p>
          <a:p>
            <a:pPr marL="346075"/>
            <a:endParaRPr lang="en-US" sz="20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Buyer’s Due Diligence Process</a:t>
            </a:r>
          </a:p>
          <a:p>
            <a:pPr marL="688975" indent="-342900">
              <a:buFont typeface="Arial" pitchFamily="34" charset="0"/>
              <a:buChar char="•"/>
              <a:defRPr/>
            </a:pPr>
            <a:r>
              <a:rPr lang="en-US" altLang="en-US" sz="2000" dirty="0">
                <a:latin typeface="Times New Roman" pitchFamily="18" charset="0"/>
                <a:cs typeface="Times New Roman" pitchFamily="18" charset="0"/>
              </a:rPr>
              <a:t>Buyer’s loan</a:t>
            </a:r>
          </a:p>
          <a:p>
            <a:pPr marL="688975" indent="-342900">
              <a:buFont typeface="Arial" pitchFamily="34" charset="0"/>
              <a:buChar char="•"/>
              <a:defRPr/>
            </a:pPr>
            <a:r>
              <a:rPr lang="en-US" altLang="en-US" sz="2000" dirty="0">
                <a:latin typeface="Times New Roman" pitchFamily="18" charset="0"/>
                <a:cs typeface="Times New Roman" pitchFamily="18" charset="0"/>
              </a:rPr>
              <a:t>Appraisal</a:t>
            </a:r>
          </a:p>
          <a:p>
            <a:pPr marL="688975" indent="-342900">
              <a:buFont typeface="Arial" pitchFamily="34" charset="0"/>
              <a:buChar char="•"/>
              <a:defRPr/>
            </a:pPr>
            <a:r>
              <a:rPr lang="en-US" altLang="en-US" sz="2000" dirty="0">
                <a:latin typeface="Times New Roman" pitchFamily="18" charset="0"/>
                <a:cs typeface="Times New Roman" pitchFamily="18" charset="0"/>
              </a:rPr>
              <a:t>Property survey</a:t>
            </a:r>
          </a:p>
          <a:p>
            <a:pPr marL="688975" indent="-342900">
              <a:buFont typeface="Arial" pitchFamily="34" charset="0"/>
              <a:buChar char="•"/>
              <a:defRPr/>
            </a:pPr>
            <a:r>
              <a:rPr lang="en-US" altLang="en-US" sz="2000" dirty="0">
                <a:latin typeface="Times New Roman" pitchFamily="18" charset="0"/>
                <a:cs typeface="Times New Roman" pitchFamily="18" charset="0"/>
              </a:rPr>
              <a:t>Property insurance</a:t>
            </a:r>
          </a:p>
          <a:p>
            <a:pPr marL="688975" indent="-342900">
              <a:buFont typeface="Arial" pitchFamily="34" charset="0"/>
              <a:buChar char="•"/>
              <a:defRPr/>
            </a:pPr>
            <a:r>
              <a:rPr lang="en-US" altLang="en-US" sz="2000" dirty="0">
                <a:latin typeface="Times New Roman" pitchFamily="18" charset="0"/>
                <a:cs typeface="Times New Roman" pitchFamily="18" charset="0"/>
              </a:rPr>
              <a:t>Inspections</a:t>
            </a:r>
          </a:p>
          <a:p>
            <a:pPr marL="688975" indent="-342900">
              <a:buFont typeface="Arial" pitchFamily="34" charset="0"/>
              <a:buChar char="•"/>
              <a:defRPr/>
            </a:pPr>
            <a:r>
              <a:rPr lang="en-US" altLang="en-US" sz="2000" dirty="0">
                <a:latin typeface="Times New Roman" pitchFamily="18" charset="0"/>
                <a:cs typeface="Times New Roman" pitchFamily="18" charset="0"/>
              </a:rPr>
              <a:t>Septic/sewer system</a:t>
            </a:r>
          </a:p>
          <a:p>
            <a:pPr marL="342900" indent="-342900">
              <a:buFont typeface="Wingdings" pitchFamily="2" charset="2"/>
              <a:buChar char="q"/>
              <a:defRPr/>
            </a:pPr>
            <a:r>
              <a:rPr lang="en-US" altLang="en-US" sz="2000" dirty="0">
                <a:latin typeface="Times New Roman" pitchFamily="18" charset="0"/>
                <a:cs typeface="Times New Roman" pitchFamily="18" charset="0"/>
              </a:rPr>
              <a:t>Other Pre-Closing Matters</a:t>
            </a:r>
          </a:p>
          <a:p>
            <a:endParaRPr lang="en-US" sz="2000" dirty="0">
              <a:solidFill>
                <a:schemeClr val="accent3">
                  <a:lumMod val="50000"/>
                </a:schemeClr>
              </a:solidFill>
              <a:latin typeface="Times New Roman" pitchFamily="18" charset="0"/>
              <a:cs typeface="Times New Roman" pitchFamily="18" charset="0"/>
            </a:endParaRPr>
          </a:p>
        </p:txBody>
      </p:sp>
      <p:pic>
        <p:nvPicPr>
          <p:cNvPr id="2050" name="Picture 2" descr="http://www.viproperties.com/wp-content/uploads/2012/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24200"/>
            <a:ext cx="289560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4DD93843-1908-41DB-80DF-F1BD35B31F0C}" type="slidenum">
              <a:rPr lang="en-US" smtClean="0"/>
              <a:t>5</a:t>
            </a:fld>
            <a:endParaRPr lang="en-US"/>
          </a:p>
        </p:txBody>
      </p:sp>
    </p:spTree>
    <p:extLst>
      <p:ext uri="{BB962C8B-B14F-4D97-AF65-F5344CB8AC3E}">
        <p14:creationId xmlns:p14="http://schemas.microsoft.com/office/powerpoint/2010/main" val="32833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5262979"/>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12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Closing Procedures</a:t>
            </a:r>
          </a:p>
          <a:p>
            <a:pPr marL="346075"/>
            <a:endParaRPr lang="en-US" sz="1200" b="1" dirty="0">
              <a:solidFill>
                <a:schemeClr val="accent3">
                  <a:lumMod val="50000"/>
                </a:schemeClr>
              </a:solidFill>
              <a:latin typeface="Arial" pitchFamily="34" charset="0"/>
              <a:cs typeface="Arial" pitchFamily="34"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Closing Methods and Procedures</a:t>
            </a:r>
          </a:p>
          <a:p>
            <a:pPr marL="688975" indent="-342900">
              <a:buFont typeface="Arial" pitchFamily="34" charset="0"/>
              <a:buChar char="•"/>
              <a:defRPr/>
            </a:pPr>
            <a:r>
              <a:rPr lang="en-US" altLang="en-US" sz="2000" dirty="0">
                <a:latin typeface="Times New Roman" pitchFamily="18" charset="0"/>
                <a:cs typeface="Times New Roman" pitchFamily="18" charset="0"/>
              </a:rPr>
              <a:t>Escrow method:</a:t>
            </a:r>
          </a:p>
          <a:p>
            <a:pPr marL="1146175" lvl="1" indent="-342900">
              <a:buFont typeface="Courier New" panose="02070309020205020404" pitchFamily="49" charset="0"/>
              <a:buChar char="o"/>
              <a:defRPr/>
            </a:pPr>
            <a:r>
              <a:rPr lang="en-US" altLang="en-US" sz="2000" dirty="0">
                <a:latin typeface="Times New Roman" pitchFamily="18" charset="0"/>
                <a:cs typeface="Times New Roman" pitchFamily="18" charset="0"/>
              </a:rPr>
              <a:t>Buyers and sellers do not attend.</a:t>
            </a:r>
          </a:p>
          <a:p>
            <a:pPr marL="1146175" lvl="1" indent="-342900">
              <a:buFont typeface="Courier New" panose="02070309020205020404" pitchFamily="49" charset="0"/>
              <a:buChar char="o"/>
              <a:defRPr/>
            </a:pPr>
            <a:r>
              <a:rPr lang="en-US" altLang="en-US" sz="2000" dirty="0">
                <a:latin typeface="Times New Roman" pitchFamily="18" charset="0"/>
                <a:cs typeface="Times New Roman" pitchFamily="18" charset="0"/>
              </a:rPr>
              <a:t>All paperwork done by escrow agent</a:t>
            </a:r>
          </a:p>
          <a:p>
            <a:pPr marL="688975" indent="-342900">
              <a:buFont typeface="Arial" pitchFamily="34" charset="0"/>
              <a:buChar char="•"/>
              <a:defRPr/>
            </a:pPr>
            <a:r>
              <a:rPr lang="en-US" altLang="en-US" sz="2000" dirty="0">
                <a:latin typeface="Times New Roman" pitchFamily="18" charset="0"/>
                <a:cs typeface="Times New Roman" pitchFamily="18" charset="0"/>
              </a:rPr>
              <a:t>Settlement Meeting method:</a:t>
            </a:r>
          </a:p>
          <a:p>
            <a:pPr marL="1027113" indent="-342900">
              <a:buFont typeface="Arial" pitchFamily="34" charset="0"/>
              <a:buChar char="•"/>
              <a:defRPr/>
            </a:pPr>
            <a:r>
              <a:rPr lang="en-US" altLang="en-US" sz="2000" dirty="0">
                <a:latin typeface="Times New Roman" pitchFamily="18" charset="0"/>
                <a:cs typeface="Times New Roman" pitchFamily="18" charset="0"/>
              </a:rPr>
              <a:t>Most frequently used method in North Carolina</a:t>
            </a:r>
          </a:p>
          <a:p>
            <a:pPr marL="1027113" indent="-342900">
              <a:buFont typeface="Arial" pitchFamily="34" charset="0"/>
              <a:buChar char="•"/>
              <a:defRPr/>
            </a:pPr>
            <a:endParaRPr lang="en-US" altLang="en-US" sz="2000" dirty="0">
              <a:latin typeface="Times New Roman" pitchFamily="18" charset="0"/>
              <a:cs typeface="Times New Roman" pitchFamily="18" charset="0"/>
            </a:endParaRPr>
          </a:p>
          <a:p>
            <a:pPr marL="342900" indent="-342900">
              <a:buFont typeface="Wingdings" pitchFamily="2" charset="2"/>
              <a:buChar char="q"/>
              <a:defRPr/>
            </a:pPr>
            <a:r>
              <a:rPr lang="en-US" altLang="en-US" sz="2000" dirty="0">
                <a:latin typeface="Times New Roman" pitchFamily="18" charset="0"/>
                <a:cs typeface="Times New Roman" pitchFamily="18" charset="0"/>
              </a:rPr>
              <a:t>Procedures After the Settlement Meeting:</a:t>
            </a:r>
          </a:p>
          <a:p>
            <a:pPr marL="688975" indent="-342900">
              <a:buFont typeface="Arial" pitchFamily="34" charset="0"/>
              <a:buChar char="•"/>
              <a:defRPr/>
            </a:pPr>
            <a:r>
              <a:rPr lang="en-US" altLang="en-US" sz="2000" dirty="0">
                <a:latin typeface="Times New Roman" pitchFamily="18" charset="0"/>
                <a:cs typeface="Times New Roman" pitchFamily="18" charset="0"/>
              </a:rPr>
              <a:t>Title insurance company will review pertinent documents</a:t>
            </a:r>
          </a:p>
          <a:p>
            <a:pPr marL="688975" indent="-342900">
              <a:buFont typeface="Arial" pitchFamily="34" charset="0"/>
              <a:buChar char="•"/>
              <a:defRPr/>
            </a:pPr>
            <a:r>
              <a:rPr lang="en-US" altLang="en-US" sz="2000" dirty="0">
                <a:latin typeface="Times New Roman" pitchFamily="18" charset="0"/>
                <a:cs typeface="Times New Roman" pitchFamily="18" charset="0"/>
              </a:rPr>
              <a:t>Closing attorney cannot disburse funds until deed has been recorded</a:t>
            </a:r>
          </a:p>
          <a:p>
            <a:pPr marL="688975" indent="-342900">
              <a:buFont typeface="Arial" pitchFamily="34" charset="0"/>
              <a:buChar char="•"/>
              <a:defRPr/>
            </a:pPr>
            <a:r>
              <a:rPr lang="en-US" altLang="en-US" sz="2000" dirty="0">
                <a:latin typeface="Times New Roman" pitchFamily="18" charset="0"/>
                <a:cs typeface="Times New Roman" pitchFamily="18" charset="0"/>
              </a:rPr>
              <a:t>Funds must be “good and collected”</a:t>
            </a:r>
          </a:p>
          <a:p>
            <a:pPr marL="688975" indent="-342900">
              <a:buFont typeface="Arial" pitchFamily="34" charset="0"/>
              <a:buChar char="•"/>
              <a:defRPr/>
            </a:pPr>
            <a:r>
              <a:rPr lang="en-US" altLang="en-US" sz="2000" dirty="0">
                <a:latin typeface="Times New Roman" pitchFamily="18" charset="0"/>
                <a:cs typeface="Times New Roman" pitchFamily="18" charset="0"/>
              </a:rPr>
              <a:t>Closing attorney will report transaction to IRS on Form 1099-S</a:t>
            </a:r>
          </a:p>
          <a:p>
            <a:endParaRPr lang="en-US" sz="2000" dirty="0">
              <a:solidFill>
                <a:schemeClr val="accent3">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DD93843-1908-41DB-80DF-F1BD35B31F0C}" type="slidenum">
              <a:rPr lang="en-US" smtClean="0"/>
              <a:t>6</a:t>
            </a:fld>
            <a:endParaRPr lang="en-US"/>
          </a:p>
        </p:txBody>
      </p:sp>
    </p:spTree>
    <p:extLst>
      <p:ext uri="{BB962C8B-B14F-4D97-AF65-F5344CB8AC3E}">
        <p14:creationId xmlns:p14="http://schemas.microsoft.com/office/powerpoint/2010/main" val="175018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3908762"/>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Procedures</a:t>
            </a:r>
          </a:p>
          <a:p>
            <a:pPr algn="ctr"/>
            <a:endParaRPr lang="en-US" sz="2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Real Estate Settlement Procedures Act (RESPA)</a:t>
            </a:r>
          </a:p>
          <a:p>
            <a:pPr marL="346075"/>
            <a:endParaRPr lang="en-US" sz="2000" b="1" dirty="0">
              <a:solidFill>
                <a:schemeClr val="accent3">
                  <a:lumMod val="50000"/>
                </a:schemeClr>
              </a:solidFill>
              <a:latin typeface="Arial" pitchFamily="34" charset="0"/>
              <a:cs typeface="Arial" pitchFamily="34" charset="0"/>
            </a:endParaRPr>
          </a:p>
          <a:p>
            <a:pPr marL="688975" indent="-342900">
              <a:buFont typeface="Wingdings" panose="05000000000000000000" pitchFamily="2" charset="2"/>
              <a:buChar char="q"/>
              <a:defRPr/>
            </a:pPr>
            <a:r>
              <a:rPr lang="en-US" altLang="en-US" sz="2000" dirty="0">
                <a:latin typeface="Times New Roman" pitchFamily="18" charset="0"/>
                <a:cs typeface="Times New Roman" pitchFamily="18" charset="0"/>
              </a:rPr>
              <a:t>Originally enacted in 1974 to provide assistance to buyers regarding obtaining a mortgage load for residential property.</a:t>
            </a:r>
          </a:p>
          <a:p>
            <a:pPr marL="688975" indent="-342900">
              <a:buFont typeface="Wingdings" panose="05000000000000000000" pitchFamily="2" charset="2"/>
              <a:buChar char="q"/>
              <a:defRPr/>
            </a:pPr>
            <a:r>
              <a:rPr lang="en-US" altLang="en-US" sz="2000" dirty="0">
                <a:latin typeface="Times New Roman" pitchFamily="18" charset="0"/>
                <a:cs typeface="Times New Roman" pitchFamily="18" charset="0"/>
              </a:rPr>
              <a:t>Lender required to provide Good Faith Estimate (GFE) within 3 business days of loan application.</a:t>
            </a:r>
          </a:p>
          <a:p>
            <a:pPr marL="1146175" lvl="1" indent="-342900">
              <a:buFont typeface="Courier New" panose="02070309020205020404" pitchFamily="49" charset="0"/>
              <a:buChar char="o"/>
              <a:defRPr/>
            </a:pPr>
            <a:r>
              <a:rPr lang="en-US" altLang="en-US" sz="2000" dirty="0">
                <a:latin typeface="Times New Roman" pitchFamily="18" charset="0"/>
                <a:cs typeface="Times New Roman" pitchFamily="18" charset="0"/>
              </a:rPr>
              <a:t>federally related mortgages</a:t>
            </a:r>
          </a:p>
          <a:p>
            <a:pPr marL="1603375" lvl="2" indent="-342900">
              <a:buFont typeface="Courier New" panose="02070309020205020404" pitchFamily="49" charset="0"/>
              <a:buChar char="o"/>
              <a:defRPr/>
            </a:pPr>
            <a:r>
              <a:rPr lang="en-US" altLang="en-US" sz="2000" dirty="0">
                <a:latin typeface="Times New Roman" pitchFamily="18" charset="0"/>
                <a:cs typeface="Times New Roman" pitchFamily="18" charset="0"/>
              </a:rPr>
              <a:t>any mortgage loan made by an institutional lender that does not include owner financing and cash transactions </a:t>
            </a:r>
          </a:p>
          <a:p>
            <a:pPr>
              <a:defRPr/>
            </a:pPr>
            <a:endParaRPr lang="en-US" altLang="en-US" sz="2000" dirty="0">
              <a:latin typeface="Times New Roman" pitchFamily="18" charset="0"/>
              <a:cs typeface="Times New Roman" pitchFamily="18" charset="0"/>
            </a:endParaRPr>
          </a:p>
        </p:txBody>
      </p:sp>
      <p:pic>
        <p:nvPicPr>
          <p:cNvPr id="6146" name="Picture 2" descr="http://familyabstract.com/blog/wp-content/uploads/2011/03/respa-rule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217008"/>
            <a:ext cx="1994721"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DD93843-1908-41DB-80DF-F1BD35B31F0C}" type="slidenum">
              <a:rPr lang="en-US" smtClean="0"/>
              <a:t>7</a:t>
            </a:fld>
            <a:endParaRPr lang="en-US"/>
          </a:p>
        </p:txBody>
      </p:sp>
    </p:spTree>
    <p:extLst>
      <p:ext uri="{BB962C8B-B14F-4D97-AF65-F5344CB8AC3E}">
        <p14:creationId xmlns:p14="http://schemas.microsoft.com/office/powerpoint/2010/main" val="121134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25763" y="29708"/>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572002" y="147089"/>
            <a:ext cx="351256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12</a:t>
            </a:r>
          </a:p>
        </p:txBody>
      </p:sp>
      <p:sp>
        <p:nvSpPr>
          <p:cNvPr id="7" name="TextBox 6"/>
          <p:cNvSpPr txBox="1"/>
          <p:nvPr/>
        </p:nvSpPr>
        <p:spPr>
          <a:xfrm>
            <a:off x="266702" y="1447799"/>
            <a:ext cx="8610600" cy="6217087"/>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Closing a Sales Transaction</a:t>
            </a:r>
          </a:p>
          <a:p>
            <a:pPr algn="ctr"/>
            <a:endParaRPr lang="en-US" sz="1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Summary of RESPA Requirements</a:t>
            </a:r>
          </a:p>
          <a:p>
            <a:endParaRPr lang="en-US" sz="1400" b="1" dirty="0">
              <a:solidFill>
                <a:schemeClr val="accent3">
                  <a:lumMod val="50000"/>
                </a:schemeClr>
              </a:solidFill>
              <a:latin typeface="Arial" pitchFamily="34" charset="0"/>
              <a:cs typeface="Arial" pitchFamily="34" charset="0"/>
            </a:endParaRPr>
          </a:p>
          <a:p>
            <a:pPr marL="803275" indent="-4572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Loan Application </a:t>
            </a:r>
          </a:p>
          <a:p>
            <a:pPr marL="1260475"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lender obtains borrower’s:</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Name</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monthly income</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social security number- allows the credit report to be obtained</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address of the property to be pledged as collateral </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estimated value of the property </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requested loan amount.   </a:t>
            </a:r>
          </a:p>
          <a:p>
            <a:pPr marL="803275" indent="-4572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Lender is required to provide borrowers (within three business days):</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informational pamphlet “Know Before You Owe”</a:t>
            </a:r>
          </a:p>
          <a:p>
            <a:pPr marL="1603375" lvl="2" indent="-3429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provides guidance on process of shopping for a house</a:t>
            </a:r>
          </a:p>
          <a:p>
            <a:pPr marL="346075"/>
            <a:r>
              <a:rPr lang="en-US" sz="2000" b="1" dirty="0">
                <a:solidFill>
                  <a:schemeClr val="accent3">
                    <a:lumMod val="50000"/>
                  </a:schemeClr>
                </a:solidFill>
                <a:latin typeface="Arial" pitchFamily="34" charset="0"/>
                <a:cs typeface="Arial" pitchFamily="34" charset="0"/>
              </a:rPr>
              <a:t> </a:t>
            </a:r>
          </a:p>
          <a:p>
            <a:pPr marL="688975" indent="-342900">
              <a:buFont typeface="Arial" pitchFamily="34" charset="0"/>
              <a:buChar char="•"/>
              <a:defRPr/>
            </a:pPr>
            <a:endParaRPr lang="en-US" altLang="en-US" sz="2000" dirty="0">
              <a:latin typeface="Times New Roman" pitchFamily="18" charset="0"/>
              <a:cs typeface="Times New Roman" pitchFamily="18" charset="0"/>
            </a:endParaRPr>
          </a:p>
          <a:p>
            <a:pPr marL="688975" indent="-342900">
              <a:buFont typeface="Arial" pitchFamily="34" charset="0"/>
              <a:buChar char="•"/>
              <a:defRPr/>
            </a:pPr>
            <a:endParaRPr lang="en-US" altLang="en-US" sz="2000" dirty="0">
              <a:latin typeface="Times New Roman" pitchFamily="18" charset="0"/>
              <a:cs typeface="Times New Roman" pitchFamily="18" charset="0"/>
            </a:endParaRPr>
          </a:p>
          <a:p>
            <a:pPr marL="400050">
              <a:defRPr/>
            </a:pPr>
            <a:endParaRPr lang="en-US" altLang="en-US" sz="2000" dirty="0">
              <a:latin typeface="Times New Roman" pitchFamily="18" charset="0"/>
              <a:cs typeface="Times New Roman" pitchFamily="18" charset="0"/>
            </a:endParaRPr>
          </a:p>
          <a:p>
            <a:pPr>
              <a:defRPr/>
            </a:pPr>
            <a:endParaRPr lang="en-US" altLang="en-US"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DD93843-1908-41DB-80DF-F1BD35B31F0C}" type="slidenum">
              <a:rPr lang="en-US" smtClean="0"/>
              <a:t>8</a:t>
            </a:fld>
            <a:endParaRPr lang="en-US"/>
          </a:p>
        </p:txBody>
      </p:sp>
    </p:spTree>
    <p:extLst>
      <p:ext uri="{BB962C8B-B14F-4D97-AF65-F5344CB8AC3E}">
        <p14:creationId xmlns:p14="http://schemas.microsoft.com/office/powerpoint/2010/main" val="64985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E47730-A8DD-4A60-9D80-5F2F06628D63}"/>
              </a:ext>
            </a:extLst>
          </p:cNvPr>
          <p:cNvSpPr>
            <a:spLocks noGrp="1"/>
          </p:cNvSpPr>
          <p:nvPr>
            <p:ph idx="1"/>
          </p:nvPr>
        </p:nvSpPr>
        <p:spPr/>
        <p:txBody>
          <a:bodyPr/>
          <a:lstStyle/>
          <a:p>
            <a:pPr marL="0" lvl="0" indent="0" algn="ctr">
              <a:spcBef>
                <a:spcPts val="0"/>
              </a:spcBef>
              <a:buNone/>
            </a:pPr>
            <a:r>
              <a:rPr lang="en-US" sz="2400" b="1" dirty="0">
                <a:solidFill>
                  <a:srgbClr val="9BBB59">
                    <a:lumMod val="50000"/>
                  </a:srgbClr>
                </a:solidFill>
                <a:latin typeface="Arial" pitchFamily="34" charset="0"/>
                <a:cs typeface="Arial" pitchFamily="34" charset="0"/>
              </a:rPr>
              <a:t>Closing a Sales Transaction</a:t>
            </a:r>
          </a:p>
          <a:p>
            <a:pPr marL="0" lvl="0" indent="0" algn="ctr">
              <a:spcBef>
                <a:spcPts val="0"/>
              </a:spcBef>
              <a:buNone/>
            </a:pPr>
            <a:endParaRPr lang="en-US" sz="1400" b="1" dirty="0">
              <a:solidFill>
                <a:srgbClr val="9BBB59">
                  <a:lumMod val="50000"/>
                </a:srgbClr>
              </a:solidFill>
              <a:latin typeface="Arial" pitchFamily="34" charset="0"/>
              <a:cs typeface="Arial" pitchFamily="34" charset="0"/>
            </a:endParaRPr>
          </a:p>
          <a:p>
            <a:pPr marL="0" lvl="0" indent="0">
              <a:spcBef>
                <a:spcPts val="0"/>
              </a:spcBef>
              <a:buNone/>
            </a:pPr>
            <a:r>
              <a:rPr lang="en-US" sz="2000" b="1" dirty="0">
                <a:solidFill>
                  <a:srgbClr val="9BBB59">
                    <a:lumMod val="50000"/>
                  </a:srgbClr>
                </a:solidFill>
                <a:latin typeface="Arial" pitchFamily="34" charset="0"/>
                <a:cs typeface="Arial" pitchFamily="34" charset="0"/>
              </a:rPr>
              <a:t>Summary of RESPA Requirements</a:t>
            </a:r>
          </a:p>
          <a:p>
            <a:pPr marL="0" lvl="0" indent="0">
              <a:spcBef>
                <a:spcPts val="0"/>
              </a:spcBef>
              <a:buNone/>
            </a:pPr>
            <a:endParaRPr lang="en-US" sz="2000" b="1" dirty="0">
              <a:solidFill>
                <a:srgbClr val="9BBB59">
                  <a:lumMod val="50000"/>
                </a:srgbClr>
              </a:solidFill>
              <a:latin typeface="Arial" pitchFamily="34" charset="0"/>
              <a:cs typeface="Arial" pitchFamily="34" charset="0"/>
            </a:endParaRPr>
          </a:p>
          <a:p>
            <a:pPr>
              <a:spcBef>
                <a:spcPts val="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Yield Spread Premiums- if mortgage is originated by a broker (not a lender) this must be disclosed to borrower as credit of fees paid for making loan at “above-market-rate”</a:t>
            </a:r>
          </a:p>
          <a:p>
            <a:pPr>
              <a:spcBef>
                <a:spcPts val="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CD- closing Disclosures for sellers and buyers</a:t>
            </a:r>
          </a:p>
          <a:p>
            <a:pPr>
              <a:spcBef>
                <a:spcPts val="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Amount of Reserves for escrow accounts</a:t>
            </a:r>
          </a:p>
          <a:p>
            <a:pPr>
              <a:spcBef>
                <a:spcPts val="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Disclosure of Loan Servicing-  Will the loan be transferred?</a:t>
            </a:r>
          </a:p>
          <a:p>
            <a:pPr>
              <a:buFont typeface="Wingdings" panose="05000000000000000000" pitchFamily="2" charset="2"/>
              <a:buChar char="q"/>
              <a:defRPr/>
            </a:pPr>
            <a:r>
              <a:rPr lang="en-US" altLang="en-US" sz="2000" dirty="0">
                <a:latin typeface="Times New Roman" pitchFamily="18" charset="0"/>
                <a:cs typeface="Times New Roman" pitchFamily="18" charset="0"/>
              </a:rPr>
              <a:t>Kickbacks for Referrals:</a:t>
            </a:r>
            <a:endParaRPr lang="en-US" altLang="en-US" sz="2000" i="1" dirty="0">
              <a:latin typeface="Times New Roman" pitchFamily="18" charset="0"/>
              <a:cs typeface="Times New Roman" pitchFamily="18" charset="0"/>
            </a:endParaRPr>
          </a:p>
          <a:p>
            <a:pPr marL="688975">
              <a:defRPr/>
            </a:pPr>
            <a:r>
              <a:rPr lang="en-US" altLang="en-US" sz="2000" dirty="0">
                <a:latin typeface="Times New Roman" pitchFamily="18" charset="0"/>
                <a:cs typeface="Times New Roman" pitchFamily="18" charset="0"/>
              </a:rPr>
              <a:t>Kickbacks for closing related referrals are strictly prohibited.</a:t>
            </a:r>
          </a:p>
          <a:p>
            <a:pPr marL="688975">
              <a:defRPr/>
            </a:pPr>
            <a:r>
              <a:rPr lang="en-US" altLang="en-US" sz="2000" dirty="0">
                <a:latin typeface="Times New Roman" pitchFamily="18" charset="0"/>
                <a:cs typeface="Times New Roman" pitchFamily="18" charset="0"/>
              </a:rPr>
              <a:t>Limited exception for “Controlled or Affiliated Business Arrangements”</a:t>
            </a:r>
          </a:p>
          <a:p>
            <a:pPr>
              <a:spcBef>
                <a:spcPts val="0"/>
              </a:spcBef>
            </a:pP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xmlns="" id="{B4359228-174B-4236-A39C-81D3F6297A44}"/>
              </a:ext>
            </a:extLst>
          </p:cNvPr>
          <p:cNvSpPr>
            <a:spLocks noGrp="1"/>
          </p:cNvSpPr>
          <p:nvPr>
            <p:ph type="ftr" sz="quarter" idx="11"/>
          </p:nvPr>
        </p:nvSpPr>
        <p:spPr/>
        <p:txBody>
          <a:bodyPr/>
          <a:lstStyle/>
          <a:p>
            <a:r>
              <a:rPr lang="en-US" smtClean="0"/>
              <a:t>© OnCourse Learning</a:t>
            </a:r>
            <a:endParaRPr lang="en-US" dirty="0"/>
          </a:p>
        </p:txBody>
      </p:sp>
      <p:pic>
        <p:nvPicPr>
          <p:cNvPr id="5" name="Picture 6">
            <a:extLst>
              <a:ext uri="{FF2B5EF4-FFF2-40B4-BE49-F238E27FC236}">
                <a16:creationId xmlns:a16="http://schemas.microsoft.com/office/drawing/2014/main" xmlns="" id="{C8F9D68B-30B7-437D-9577-354D2121E9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25763" y="29708"/>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30655728-71BD-4909-ADD3-EA833A9E6D5F}"/>
              </a:ext>
            </a:extLst>
          </p:cNvPr>
          <p:cNvSpPr/>
          <p:nvPr/>
        </p:nvSpPr>
        <p:spPr>
          <a:xfrm>
            <a:off x="4724400" y="177643"/>
            <a:ext cx="3512564"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12</a:t>
            </a:r>
          </a:p>
        </p:txBody>
      </p:sp>
      <p:sp>
        <p:nvSpPr>
          <p:cNvPr id="2" name="Slide Number Placeholder 1"/>
          <p:cNvSpPr>
            <a:spLocks noGrp="1"/>
          </p:cNvSpPr>
          <p:nvPr>
            <p:ph type="sldNum" sz="quarter" idx="12"/>
          </p:nvPr>
        </p:nvSpPr>
        <p:spPr/>
        <p:txBody>
          <a:bodyPr/>
          <a:lstStyle/>
          <a:p>
            <a:fld id="{4DD93843-1908-41DB-80DF-F1BD35B31F0C}" type="slidenum">
              <a:rPr lang="en-US" smtClean="0"/>
              <a:t>9</a:t>
            </a:fld>
            <a:endParaRPr lang="en-US"/>
          </a:p>
        </p:txBody>
      </p:sp>
    </p:spTree>
    <p:extLst>
      <p:ext uri="{BB962C8B-B14F-4D97-AF65-F5344CB8AC3E}">
        <p14:creationId xmlns:p14="http://schemas.microsoft.com/office/powerpoint/2010/main" val="1557459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On-screen Show (4:3)</PresentationFormat>
  <Paragraphs>289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OfficeDepot (789999)</dc:creator>
  <cp:lastModifiedBy>Elizabeth King</cp:lastModifiedBy>
  <cp:revision>38</cp:revision>
  <dcterms:created xsi:type="dcterms:W3CDTF">2013-10-27T14:27:13Z</dcterms:created>
  <dcterms:modified xsi:type="dcterms:W3CDTF">2019-04-19T18:10:46Z</dcterms:modified>
</cp:coreProperties>
</file>