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7" r:id="rId2"/>
    <p:sldId id="256" r:id="rId3"/>
    <p:sldId id="257" r:id="rId4"/>
    <p:sldId id="258" r:id="rId5"/>
    <p:sldId id="259" r:id="rId6"/>
    <p:sldId id="260" r:id="rId7"/>
    <p:sldId id="263" r:id="rId8"/>
    <p:sldId id="261" r:id="rId9"/>
    <p:sldId id="265" r:id="rId10"/>
    <p:sldId id="266" r:id="rId11"/>
    <p:sldId id="267" r:id="rId12"/>
    <p:sldId id="268" r:id="rId13"/>
    <p:sldId id="269" r:id="rId14"/>
    <p:sldId id="270" r:id="rId15"/>
    <p:sldId id="262"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94" autoAdjust="0"/>
    <p:restoredTop sz="94660"/>
  </p:normalViewPr>
  <p:slideViewPr>
    <p:cSldViewPr snapToGrid="0">
      <p:cViewPr varScale="1">
        <p:scale>
          <a:sx n="70" d="100"/>
          <a:sy n="70" d="100"/>
        </p:scale>
        <p:origin x="-106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46F57-ACAD-40F8-88F4-B884A6011E89}" type="datetimeFigureOut">
              <a:rPr lang="en-US" smtClean="0"/>
              <a:t>4/19/2019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A2391-3165-4F97-994F-5EAC7BCD86BD}" type="slidenum">
              <a:rPr lang="en-US" smtClean="0"/>
              <a:t>‹#›</a:t>
            </a:fld>
            <a:endParaRPr lang="en-US"/>
          </a:p>
        </p:txBody>
      </p:sp>
    </p:spTree>
    <p:extLst>
      <p:ext uri="{BB962C8B-B14F-4D97-AF65-F5344CB8AC3E}">
        <p14:creationId xmlns:p14="http://schemas.microsoft.com/office/powerpoint/2010/main" val="710026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2</a:t>
            </a:fld>
            <a:endParaRPr lang="en-US"/>
          </a:p>
        </p:txBody>
      </p:sp>
    </p:spTree>
    <p:extLst>
      <p:ext uri="{BB962C8B-B14F-4D97-AF65-F5344CB8AC3E}">
        <p14:creationId xmlns:p14="http://schemas.microsoft.com/office/powerpoint/2010/main" val="1616661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11</a:t>
            </a:fld>
            <a:endParaRPr lang="en-US"/>
          </a:p>
        </p:txBody>
      </p:sp>
    </p:spTree>
    <p:extLst>
      <p:ext uri="{BB962C8B-B14F-4D97-AF65-F5344CB8AC3E}">
        <p14:creationId xmlns:p14="http://schemas.microsoft.com/office/powerpoint/2010/main" val="141268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12</a:t>
            </a:fld>
            <a:endParaRPr lang="en-US"/>
          </a:p>
        </p:txBody>
      </p:sp>
    </p:spTree>
    <p:extLst>
      <p:ext uri="{BB962C8B-B14F-4D97-AF65-F5344CB8AC3E}">
        <p14:creationId xmlns:p14="http://schemas.microsoft.com/office/powerpoint/2010/main" val="289916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13</a:t>
            </a:fld>
            <a:endParaRPr lang="en-US"/>
          </a:p>
        </p:txBody>
      </p:sp>
    </p:spTree>
    <p:extLst>
      <p:ext uri="{BB962C8B-B14F-4D97-AF65-F5344CB8AC3E}">
        <p14:creationId xmlns:p14="http://schemas.microsoft.com/office/powerpoint/2010/main" val="375524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14</a:t>
            </a:fld>
            <a:endParaRPr lang="en-US"/>
          </a:p>
        </p:txBody>
      </p:sp>
    </p:spTree>
    <p:extLst>
      <p:ext uri="{BB962C8B-B14F-4D97-AF65-F5344CB8AC3E}">
        <p14:creationId xmlns:p14="http://schemas.microsoft.com/office/powerpoint/2010/main" val="4146248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15</a:t>
            </a:fld>
            <a:endParaRPr lang="en-US"/>
          </a:p>
        </p:txBody>
      </p:sp>
    </p:spTree>
    <p:extLst>
      <p:ext uri="{BB962C8B-B14F-4D97-AF65-F5344CB8AC3E}">
        <p14:creationId xmlns:p14="http://schemas.microsoft.com/office/powerpoint/2010/main" val="354183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16</a:t>
            </a:fld>
            <a:endParaRPr lang="en-US"/>
          </a:p>
        </p:txBody>
      </p:sp>
    </p:spTree>
    <p:extLst>
      <p:ext uri="{BB962C8B-B14F-4D97-AF65-F5344CB8AC3E}">
        <p14:creationId xmlns:p14="http://schemas.microsoft.com/office/powerpoint/2010/main" val="255332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17</a:t>
            </a:fld>
            <a:endParaRPr lang="en-US"/>
          </a:p>
        </p:txBody>
      </p:sp>
    </p:spTree>
    <p:extLst>
      <p:ext uri="{BB962C8B-B14F-4D97-AF65-F5344CB8AC3E}">
        <p14:creationId xmlns:p14="http://schemas.microsoft.com/office/powerpoint/2010/main" val="199822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18</a:t>
            </a:fld>
            <a:endParaRPr lang="en-US"/>
          </a:p>
        </p:txBody>
      </p:sp>
    </p:spTree>
    <p:extLst>
      <p:ext uri="{BB962C8B-B14F-4D97-AF65-F5344CB8AC3E}">
        <p14:creationId xmlns:p14="http://schemas.microsoft.com/office/powerpoint/2010/main" val="20408779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19</a:t>
            </a:fld>
            <a:endParaRPr lang="en-US"/>
          </a:p>
        </p:txBody>
      </p:sp>
    </p:spTree>
    <p:extLst>
      <p:ext uri="{BB962C8B-B14F-4D97-AF65-F5344CB8AC3E}">
        <p14:creationId xmlns:p14="http://schemas.microsoft.com/office/powerpoint/2010/main" val="3494260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3</a:t>
            </a:fld>
            <a:endParaRPr lang="en-US"/>
          </a:p>
        </p:txBody>
      </p:sp>
    </p:spTree>
    <p:extLst>
      <p:ext uri="{BB962C8B-B14F-4D97-AF65-F5344CB8AC3E}">
        <p14:creationId xmlns:p14="http://schemas.microsoft.com/office/powerpoint/2010/main" val="3831292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4</a:t>
            </a:fld>
            <a:endParaRPr lang="en-US"/>
          </a:p>
        </p:txBody>
      </p:sp>
    </p:spTree>
    <p:extLst>
      <p:ext uri="{BB962C8B-B14F-4D97-AF65-F5344CB8AC3E}">
        <p14:creationId xmlns:p14="http://schemas.microsoft.com/office/powerpoint/2010/main" val="3648478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5</a:t>
            </a:fld>
            <a:endParaRPr lang="en-US"/>
          </a:p>
        </p:txBody>
      </p:sp>
    </p:spTree>
    <p:extLst>
      <p:ext uri="{BB962C8B-B14F-4D97-AF65-F5344CB8AC3E}">
        <p14:creationId xmlns:p14="http://schemas.microsoft.com/office/powerpoint/2010/main" val="2872581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6</a:t>
            </a:fld>
            <a:endParaRPr lang="en-US"/>
          </a:p>
        </p:txBody>
      </p:sp>
    </p:spTree>
    <p:extLst>
      <p:ext uri="{BB962C8B-B14F-4D97-AF65-F5344CB8AC3E}">
        <p14:creationId xmlns:p14="http://schemas.microsoft.com/office/powerpoint/2010/main" val="2735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7</a:t>
            </a:fld>
            <a:endParaRPr lang="en-US"/>
          </a:p>
        </p:txBody>
      </p:sp>
    </p:spTree>
    <p:extLst>
      <p:ext uri="{BB962C8B-B14F-4D97-AF65-F5344CB8AC3E}">
        <p14:creationId xmlns:p14="http://schemas.microsoft.com/office/powerpoint/2010/main" val="660364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8</a:t>
            </a:fld>
            <a:endParaRPr lang="en-US"/>
          </a:p>
        </p:txBody>
      </p:sp>
    </p:spTree>
    <p:extLst>
      <p:ext uri="{BB962C8B-B14F-4D97-AF65-F5344CB8AC3E}">
        <p14:creationId xmlns:p14="http://schemas.microsoft.com/office/powerpoint/2010/main" val="1116397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9</a:t>
            </a:fld>
            <a:endParaRPr lang="en-US"/>
          </a:p>
        </p:txBody>
      </p:sp>
    </p:spTree>
    <p:extLst>
      <p:ext uri="{BB962C8B-B14F-4D97-AF65-F5344CB8AC3E}">
        <p14:creationId xmlns:p14="http://schemas.microsoft.com/office/powerpoint/2010/main" val="1953684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EA2391-3165-4F97-994F-5EAC7BCD86BD}" type="slidenum">
              <a:rPr lang="en-US" smtClean="0"/>
              <a:t>10</a:t>
            </a:fld>
            <a:endParaRPr lang="en-US"/>
          </a:p>
        </p:txBody>
      </p:sp>
    </p:spTree>
    <p:extLst>
      <p:ext uri="{BB962C8B-B14F-4D97-AF65-F5344CB8AC3E}">
        <p14:creationId xmlns:p14="http://schemas.microsoft.com/office/powerpoint/2010/main" val="3538889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57A150-427D-406A-87EA-9E21EAC986E7}"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368827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2FB826-B02E-4A2F-8B97-7669919EE01B}"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290258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3D698-B299-4910-A256-970DFB0685A3}"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4137360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20369-3F7A-466C-AAAB-167F2DFBF3AB}"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3101675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E3D7A9-A6E1-41CB-8781-C66485BB195A}" type="datetime1">
              <a:rPr lang="en-US" smtClean="0"/>
              <a:t>4/19/2019</a:t>
            </a:fld>
            <a:endParaRPr lang="en-US"/>
          </a:p>
        </p:txBody>
      </p:sp>
      <p:sp>
        <p:nvSpPr>
          <p:cNvPr id="5" name="Footer Placeholder 4"/>
          <p:cNvSpPr>
            <a:spLocks noGrp="1"/>
          </p:cNvSpPr>
          <p:nvPr>
            <p:ph type="ftr" sz="quarter" idx="11"/>
          </p:nvPr>
        </p:nvSpPr>
        <p:spPr/>
        <p:txBody>
          <a:bodyPr/>
          <a:lstStyle/>
          <a:p>
            <a:r>
              <a:rPr lang="en-US"/>
              <a:t>© OnCourse Learning</a:t>
            </a:r>
          </a:p>
        </p:txBody>
      </p:sp>
      <p:sp>
        <p:nvSpPr>
          <p:cNvPr id="6" name="Slide Number Placeholder 5"/>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413686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CD612B-B878-43FB-A404-5BF79C42FF8C}" type="datetime1">
              <a:rPr lang="en-US" smtClean="0"/>
              <a:t>4/19/2019</a:t>
            </a:fld>
            <a:endParaRPr lang="en-US"/>
          </a:p>
        </p:txBody>
      </p:sp>
      <p:sp>
        <p:nvSpPr>
          <p:cNvPr id="6" name="Footer Placeholder 5"/>
          <p:cNvSpPr>
            <a:spLocks noGrp="1"/>
          </p:cNvSpPr>
          <p:nvPr>
            <p:ph type="ftr" sz="quarter" idx="11"/>
          </p:nvPr>
        </p:nvSpPr>
        <p:spPr/>
        <p:txBody>
          <a:bodyPr/>
          <a:lstStyle/>
          <a:p>
            <a:r>
              <a:rPr lang="en-US"/>
              <a:t>© OnCourse Learning</a:t>
            </a:r>
          </a:p>
        </p:txBody>
      </p:sp>
      <p:sp>
        <p:nvSpPr>
          <p:cNvPr id="7" name="Slide Number Placeholder 6"/>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134760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8C6B75-8250-4EDE-84F0-929BF1D0F916}" type="datetime1">
              <a:rPr lang="en-US" smtClean="0"/>
              <a:t>4/19/2019</a:t>
            </a:fld>
            <a:endParaRPr lang="en-US"/>
          </a:p>
        </p:txBody>
      </p:sp>
      <p:sp>
        <p:nvSpPr>
          <p:cNvPr id="8" name="Footer Placeholder 7"/>
          <p:cNvSpPr>
            <a:spLocks noGrp="1"/>
          </p:cNvSpPr>
          <p:nvPr>
            <p:ph type="ftr" sz="quarter" idx="11"/>
          </p:nvPr>
        </p:nvSpPr>
        <p:spPr/>
        <p:txBody>
          <a:bodyPr/>
          <a:lstStyle/>
          <a:p>
            <a:r>
              <a:rPr lang="en-US"/>
              <a:t>© OnCourse Learning</a:t>
            </a:r>
          </a:p>
        </p:txBody>
      </p:sp>
      <p:sp>
        <p:nvSpPr>
          <p:cNvPr id="9" name="Slide Number Placeholder 8"/>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86383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818B0-CF92-48E3-8193-D8996E5CAB11}" type="datetime1">
              <a:rPr lang="en-US" smtClean="0"/>
              <a:t>4/19/2019</a:t>
            </a:fld>
            <a:endParaRPr lang="en-US"/>
          </a:p>
        </p:txBody>
      </p:sp>
      <p:sp>
        <p:nvSpPr>
          <p:cNvPr id="4" name="Footer Placeholder 3"/>
          <p:cNvSpPr>
            <a:spLocks noGrp="1"/>
          </p:cNvSpPr>
          <p:nvPr>
            <p:ph type="ftr" sz="quarter" idx="11"/>
          </p:nvPr>
        </p:nvSpPr>
        <p:spPr/>
        <p:txBody>
          <a:bodyPr/>
          <a:lstStyle/>
          <a:p>
            <a:r>
              <a:rPr lang="en-US"/>
              <a:t>© OnCourse Learning</a:t>
            </a:r>
          </a:p>
        </p:txBody>
      </p:sp>
      <p:sp>
        <p:nvSpPr>
          <p:cNvPr id="5" name="Slide Number Placeholder 4"/>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3945084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42202-1C87-4158-B6DC-3650873FAEBC}" type="datetime1">
              <a:rPr lang="en-US" smtClean="0"/>
              <a:t>4/19/2019</a:t>
            </a:fld>
            <a:endParaRPr lang="en-US"/>
          </a:p>
        </p:txBody>
      </p:sp>
      <p:sp>
        <p:nvSpPr>
          <p:cNvPr id="3" name="Footer Placeholder 2"/>
          <p:cNvSpPr>
            <a:spLocks noGrp="1"/>
          </p:cNvSpPr>
          <p:nvPr>
            <p:ph type="ftr" sz="quarter" idx="11"/>
          </p:nvPr>
        </p:nvSpPr>
        <p:spPr/>
        <p:txBody>
          <a:bodyPr/>
          <a:lstStyle/>
          <a:p>
            <a:r>
              <a:rPr lang="en-US"/>
              <a:t>© OnCourse Learning</a:t>
            </a:r>
          </a:p>
        </p:txBody>
      </p:sp>
      <p:sp>
        <p:nvSpPr>
          <p:cNvPr id="4" name="Slide Number Placeholder 3"/>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1669224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C9F87-E295-4E3D-B3E6-5134AA749C35}" type="datetime1">
              <a:rPr lang="en-US" smtClean="0"/>
              <a:t>4/19/2019</a:t>
            </a:fld>
            <a:endParaRPr lang="en-US"/>
          </a:p>
        </p:txBody>
      </p:sp>
      <p:sp>
        <p:nvSpPr>
          <p:cNvPr id="6" name="Footer Placeholder 5"/>
          <p:cNvSpPr>
            <a:spLocks noGrp="1"/>
          </p:cNvSpPr>
          <p:nvPr>
            <p:ph type="ftr" sz="quarter" idx="11"/>
          </p:nvPr>
        </p:nvSpPr>
        <p:spPr/>
        <p:txBody>
          <a:bodyPr/>
          <a:lstStyle/>
          <a:p>
            <a:r>
              <a:rPr lang="en-US"/>
              <a:t>© OnCourse Learning</a:t>
            </a:r>
          </a:p>
        </p:txBody>
      </p:sp>
      <p:sp>
        <p:nvSpPr>
          <p:cNvPr id="7" name="Slide Number Placeholder 6"/>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86661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BEB90E-9710-4303-AD3E-2AB7D4FFD02A}" type="datetime1">
              <a:rPr lang="en-US" smtClean="0"/>
              <a:t>4/19/2019</a:t>
            </a:fld>
            <a:endParaRPr lang="en-US"/>
          </a:p>
        </p:txBody>
      </p:sp>
      <p:sp>
        <p:nvSpPr>
          <p:cNvPr id="6" name="Footer Placeholder 5"/>
          <p:cNvSpPr>
            <a:spLocks noGrp="1"/>
          </p:cNvSpPr>
          <p:nvPr>
            <p:ph type="ftr" sz="quarter" idx="11"/>
          </p:nvPr>
        </p:nvSpPr>
        <p:spPr/>
        <p:txBody>
          <a:bodyPr/>
          <a:lstStyle/>
          <a:p>
            <a:r>
              <a:rPr lang="en-US"/>
              <a:t>© OnCourse Learning</a:t>
            </a:r>
          </a:p>
        </p:txBody>
      </p:sp>
      <p:sp>
        <p:nvSpPr>
          <p:cNvPr id="7" name="Slide Number Placeholder 6"/>
          <p:cNvSpPr>
            <a:spLocks noGrp="1"/>
          </p:cNvSpPr>
          <p:nvPr>
            <p:ph type="sldNum" sz="quarter" idx="12"/>
          </p:nvPr>
        </p:nvSpPr>
        <p:spPr/>
        <p:txBody>
          <a:bodyPr/>
          <a:lstStyle/>
          <a:p>
            <a:fld id="{8735CF02-BBEF-43D8-97EE-046837A1610C}" type="slidenum">
              <a:rPr lang="en-US" smtClean="0"/>
              <a:t>‹#›</a:t>
            </a:fld>
            <a:endParaRPr lang="en-US"/>
          </a:p>
        </p:txBody>
      </p:sp>
    </p:spTree>
    <p:extLst>
      <p:ext uri="{BB962C8B-B14F-4D97-AF65-F5344CB8AC3E}">
        <p14:creationId xmlns:p14="http://schemas.microsoft.com/office/powerpoint/2010/main" val="510028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8CE9B-BC79-472E-A5A1-722197F53AFD}" type="datetime1">
              <a:rPr lang="en-US" smtClean="0"/>
              <a:t>4/19/2019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OnCourse Learning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35CF02-BBEF-43D8-97EE-046837A1610C}" type="slidenum">
              <a:rPr lang="en-US" smtClean="0"/>
              <a:t>‹#›</a:t>
            </a:fld>
            <a:endParaRPr lang="en-US"/>
          </a:p>
        </p:txBody>
      </p:sp>
      <p:pic>
        <p:nvPicPr>
          <p:cNvPr id="7" name="Picture 8">
            <a:extLst>
              <a:ext uri="{FF2B5EF4-FFF2-40B4-BE49-F238E27FC236}">
                <a16:creationId xmlns:a16="http://schemas.microsoft.com/office/drawing/2014/main" xmlns="" id="{F77F3CAA-7EA5-4B83-84B7-0567D3819A22}"/>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41254" t="44761" r="1704" b="34507"/>
          <a:stretch/>
        </p:blipFill>
        <p:spPr bwMode="auto">
          <a:xfrm>
            <a:off x="835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a:extLst>
              <a:ext uri="{FF2B5EF4-FFF2-40B4-BE49-F238E27FC236}">
                <a16:creationId xmlns:a16="http://schemas.microsoft.com/office/drawing/2014/main" xmlns="" id="{6AEB3FB4-FCD4-4FEA-BA07-912C64BDA2D0}"/>
              </a:ext>
            </a:extLst>
          </p:cNvPr>
          <p:cNvSpPr/>
          <p:nvPr userDrawn="1"/>
        </p:nvSpPr>
        <p:spPr>
          <a:xfrm>
            <a:off x="4765788" y="230190"/>
            <a:ext cx="3384324"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0"/>
                <a:solidFill>
                  <a:srgbClr val="E7E6E6"/>
                </a:solidFill>
                <a:effectLst>
                  <a:innerShdw blurRad="63500" dist="50800" dir="13500000">
                    <a:srgbClr val="000000">
                      <a:alpha val="50000"/>
                    </a:srgbClr>
                  </a:innerShdw>
                </a:effectLst>
                <a:uLnTx/>
                <a:uFillTx/>
                <a:latin typeface="+mn-lt"/>
                <a:ea typeface="+mn-ea"/>
                <a:cs typeface="+mn-cs"/>
              </a:rPr>
              <a:t>Chapter 16</a:t>
            </a:r>
          </a:p>
        </p:txBody>
      </p:sp>
    </p:spTree>
    <p:extLst>
      <p:ext uri="{BB962C8B-B14F-4D97-AF65-F5344CB8AC3E}">
        <p14:creationId xmlns:p14="http://schemas.microsoft.com/office/powerpoint/2010/main" val="22058725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9600" y="6446837"/>
            <a:ext cx="2895600" cy="365125"/>
          </a:xfrm>
        </p:spPr>
        <p:txBody>
          <a:bodyPr/>
          <a:lstStyle/>
          <a:p>
            <a:r>
              <a:rPr lang="en-US" dirty="0" smtClean="0">
                <a:solidFill>
                  <a:schemeClr val="bg1"/>
                </a:solidFill>
              </a:rPr>
              <a:t>© OnCourse Learning</a:t>
            </a:r>
            <a:endParaRPr lang="en-US"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76200"/>
            <a:ext cx="5188167" cy="6705600"/>
          </a:xfrm>
          <a:prstGeom prst="rect">
            <a:avLst/>
          </a:prstGeom>
          <a:ln w="25400">
            <a:solidFill>
              <a:schemeClr val="bg1"/>
            </a:solidFill>
          </a:ln>
        </p:spPr>
      </p:pic>
      <p:sp>
        <p:nvSpPr>
          <p:cNvPr id="7" name="Slide Number Placeholder 6"/>
          <p:cNvSpPr>
            <a:spLocks noGrp="1"/>
          </p:cNvSpPr>
          <p:nvPr>
            <p:ph type="sldNum" sz="quarter" idx="12"/>
          </p:nvPr>
        </p:nvSpPr>
        <p:spPr/>
        <p:txBody>
          <a:bodyPr/>
          <a:lstStyle/>
          <a:p>
            <a:fld id="{8C8A8054-BA7E-485D-A931-9CACB0E06F40}" type="slidenum">
              <a:rPr lang="en-US" smtClean="0"/>
              <a:t>1</a:t>
            </a:fld>
            <a:endParaRPr lang="en-US" dirty="0"/>
          </a:p>
        </p:txBody>
      </p:sp>
    </p:spTree>
    <p:extLst>
      <p:ext uri="{BB962C8B-B14F-4D97-AF65-F5344CB8AC3E}">
        <p14:creationId xmlns:p14="http://schemas.microsoft.com/office/powerpoint/2010/main" val="13351048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2" name="Rectangle 1">
            <a:extLst>
              <a:ext uri="{FF2B5EF4-FFF2-40B4-BE49-F238E27FC236}">
                <a16:creationId xmlns:a16="http://schemas.microsoft.com/office/drawing/2014/main" xmlns="" id="{83A58A1C-C215-4B55-B848-0C853C9FB06D}"/>
              </a:ext>
            </a:extLst>
          </p:cNvPr>
          <p:cNvSpPr/>
          <p:nvPr/>
        </p:nvSpPr>
        <p:spPr>
          <a:xfrm>
            <a:off x="314822" y="1578530"/>
            <a:ext cx="8325595" cy="5050613"/>
          </a:xfrm>
          <a:prstGeom prst="rect">
            <a:avLst/>
          </a:prstGeom>
        </p:spPr>
        <p:txBody>
          <a:bodyPr wrap="square">
            <a:spAutoFit/>
          </a:bodyPr>
          <a:lstStyle/>
          <a:p>
            <a:pPr lvl="0" algn="ctr"/>
            <a:r>
              <a:rPr lang="en-US" sz="2400" b="1" dirty="0">
                <a:solidFill>
                  <a:srgbClr val="70AD47">
                    <a:lumMod val="50000"/>
                  </a:srgbClr>
                </a:solidFill>
                <a:latin typeface="Arial" panose="020B0604020202020204" pitchFamily="34" charset="0"/>
                <a:cs typeface="Arial" panose="020B0604020202020204" pitchFamily="34" charset="0"/>
              </a:rPr>
              <a:t>Property Management</a:t>
            </a:r>
          </a:p>
          <a:p>
            <a:pPr lvl="0" algn="ctr"/>
            <a:endParaRPr lang="en-US" sz="2400" b="1" dirty="0">
              <a:solidFill>
                <a:srgbClr val="70AD47">
                  <a:lumMod val="50000"/>
                </a:srgbClr>
              </a:solidFill>
              <a:latin typeface="Arial" panose="020B0604020202020204" pitchFamily="34" charset="0"/>
              <a:cs typeface="Arial" panose="020B0604020202020204" pitchFamily="34" charset="0"/>
            </a:endParaRPr>
          </a:p>
          <a:p>
            <a:pPr lvl="0"/>
            <a:r>
              <a:rPr lang="en-US" sz="2000" b="1" dirty="0">
                <a:solidFill>
                  <a:srgbClr val="70AD47">
                    <a:lumMod val="50000"/>
                  </a:srgbClr>
                </a:solidFill>
                <a:latin typeface="Arial" panose="020B0604020202020204" pitchFamily="34" charset="0"/>
                <a:cs typeface="Arial" panose="020B0604020202020204" pitchFamily="34" charset="0"/>
              </a:rPr>
              <a:t>Agency Relationship in Rentals</a:t>
            </a:r>
          </a:p>
          <a:p>
            <a:pPr marL="342900" indent="-342900">
              <a:lnSpc>
                <a:spcPct val="90000"/>
              </a:lnSpc>
              <a:buFont typeface="Wingdings" panose="05000000000000000000" pitchFamily="2" charset="2"/>
              <a:buChar char="q"/>
              <a:defRPr/>
            </a:pPr>
            <a:endParaRPr lang="en-US"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Property Management Contracts</a:t>
            </a:r>
          </a:p>
          <a:p>
            <a:pPr marL="8001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Agent’s authority &amp; responsibilities are spelled out in specific areas:</a:t>
            </a:r>
          </a:p>
          <a:p>
            <a:pPr marL="1490662" lvl="3"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NCREC holds that failure to perform the duties identified under this agreement constitutes a breach of agency which is a serious infraction of the license law:</a:t>
            </a:r>
          </a:p>
          <a:p>
            <a:pPr marL="1490662" lvl="3"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other agent compensation</a:t>
            </a:r>
          </a:p>
          <a:p>
            <a:pPr marL="1490662" lvl="3"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methods of marketing </a:t>
            </a:r>
          </a:p>
          <a:p>
            <a:pPr marL="1490662" lvl="3"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If owner wishes to sell the property, owner is required to notify agent</a:t>
            </a:r>
          </a:p>
          <a:p>
            <a:pPr marL="1490662" lvl="3"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owner required to notify the agent promptly if the property is put under contract.</a:t>
            </a:r>
          </a:p>
          <a:p>
            <a:pPr marL="1033462" lvl="2" indent="-342900">
              <a:lnSpc>
                <a:spcPct val="90000"/>
              </a:lnSpc>
              <a:buFont typeface="Arial" panose="020B0604020202020204" pitchFamily="34" charset="0"/>
              <a:buChar char="•"/>
              <a:defRPr/>
            </a:pPr>
            <a:endParaRPr lang="en-US" dirty="0"/>
          </a:p>
        </p:txBody>
      </p:sp>
      <p:sp>
        <p:nvSpPr>
          <p:cNvPr id="3" name="Slide Number Placeholder 2"/>
          <p:cNvSpPr>
            <a:spLocks noGrp="1"/>
          </p:cNvSpPr>
          <p:nvPr>
            <p:ph type="sldNum" sz="quarter" idx="12"/>
          </p:nvPr>
        </p:nvSpPr>
        <p:spPr/>
        <p:txBody>
          <a:bodyPr/>
          <a:lstStyle/>
          <a:p>
            <a:fld id="{8735CF02-BBEF-43D8-97EE-046837A1610C}" type="slidenum">
              <a:rPr lang="en-US" smtClean="0"/>
              <a:t>10</a:t>
            </a:fld>
            <a:endParaRPr lang="en-US"/>
          </a:p>
        </p:txBody>
      </p:sp>
    </p:spTree>
    <p:extLst>
      <p:ext uri="{BB962C8B-B14F-4D97-AF65-F5344CB8AC3E}">
        <p14:creationId xmlns:p14="http://schemas.microsoft.com/office/powerpoint/2010/main" val="123895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3600986"/>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Agency Relationship in Rentals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Property Management Contracts:</a:t>
            </a:r>
          </a:p>
          <a:p>
            <a:pPr marL="1033462" lvl="2"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Reasonable notice must be provided to the tenant before the owner or agent may enter the premises.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Lead-based paint and lead-based paint hazards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Provides for the agent’s and owner’s duties to settle all accounts between them upon termination of the contract</a:t>
            </a:r>
          </a:p>
          <a:p>
            <a:pPr marL="1033462" lvl="2" indent="-34290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p:txBody>
      </p:sp>
      <p:pic>
        <p:nvPicPr>
          <p:cNvPr id="5122" name="Picture 2" descr="http://www.esppainting.com/wp-content/uploads/2009/11/lead-base-paint-repaint-portland-hillsbo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639" y="4538587"/>
            <a:ext cx="2516868" cy="1677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8735CF02-BBEF-43D8-97EE-046837A1610C}" type="slidenum">
              <a:rPr lang="en-US" smtClean="0"/>
              <a:t>11</a:t>
            </a:fld>
            <a:endParaRPr lang="en-US"/>
          </a:p>
        </p:txBody>
      </p:sp>
    </p:spTree>
    <p:extLst>
      <p:ext uri="{BB962C8B-B14F-4D97-AF65-F5344CB8AC3E}">
        <p14:creationId xmlns:p14="http://schemas.microsoft.com/office/powerpoint/2010/main" val="1467142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4124206"/>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Agency Relationship in Rentals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Property Management Contracts: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Legal action instituted under the rental agreement will be heard only in the county in which the property is located.</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 owner and agent are in an independent contractor relationship.</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Agent will act as the exclusive rental agent for the property.</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In the event of default by either party, non-defaulting party may terminate the contract.</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All expenses related to the default shall be repaid to the prevailing party.</a:t>
            </a:r>
          </a:p>
          <a:p>
            <a:pPr marL="690562" lvl="2">
              <a:lnSpc>
                <a:spcPct val="90000"/>
              </a:lnSpc>
              <a:defRPr/>
            </a:pPr>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735CF02-BBEF-43D8-97EE-046837A1610C}" type="slidenum">
              <a:rPr lang="en-US" smtClean="0"/>
              <a:t>12</a:t>
            </a:fld>
            <a:endParaRPr lang="en-US"/>
          </a:p>
        </p:txBody>
      </p:sp>
    </p:spTree>
    <p:extLst>
      <p:ext uri="{BB962C8B-B14F-4D97-AF65-F5344CB8AC3E}">
        <p14:creationId xmlns:p14="http://schemas.microsoft.com/office/powerpoint/2010/main" val="577271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3908762"/>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Agency Relationship in Rentals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Property Management Contracts:</a:t>
            </a:r>
          </a:p>
          <a:p>
            <a:pPr marL="1033462" lvl="2"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Owner warrants to the agent that he has the authority to enter into this property management contract.</a:t>
            </a:r>
          </a:p>
          <a:p>
            <a:pPr marL="1033462" lvl="2"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Owner warrants that there is no other party with an interest in the property who would be required to sign the contract.</a:t>
            </a:r>
          </a:p>
          <a:p>
            <a:pPr marL="1033462" lvl="2"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Any notices required by either party shall be in writing and shall be sent via certified mail.</a:t>
            </a:r>
          </a:p>
          <a:p>
            <a:pPr marL="1033462" lvl="2"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 contract shall be binding upon heirs, legal and personal representatives, successors and permitted assignees of the parties.</a:t>
            </a:r>
          </a:p>
        </p:txBody>
      </p:sp>
      <p:sp>
        <p:nvSpPr>
          <p:cNvPr id="2" name="Slide Number Placeholder 1"/>
          <p:cNvSpPr>
            <a:spLocks noGrp="1"/>
          </p:cNvSpPr>
          <p:nvPr>
            <p:ph type="sldNum" sz="quarter" idx="12"/>
          </p:nvPr>
        </p:nvSpPr>
        <p:spPr/>
        <p:txBody>
          <a:bodyPr/>
          <a:lstStyle/>
          <a:p>
            <a:fld id="{8735CF02-BBEF-43D8-97EE-046837A1610C}" type="slidenum">
              <a:rPr lang="en-US" smtClean="0"/>
              <a:t>13</a:t>
            </a:fld>
            <a:endParaRPr lang="en-US"/>
          </a:p>
        </p:txBody>
      </p:sp>
    </p:spTree>
    <p:extLst>
      <p:ext uri="{BB962C8B-B14F-4D97-AF65-F5344CB8AC3E}">
        <p14:creationId xmlns:p14="http://schemas.microsoft.com/office/powerpoint/2010/main" val="1113300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4154984"/>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Agency Relationship in Rentals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Property Management Contracts: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Agent may assign his rights and responsibilities under the contract at any time to an entity licensed to engage in real estate brokerage in North Carolina. The owner may, however, terminate the contract without cause with 60 days written notice.</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Owner acknowledges that the agent is being retained solely for real estate services and should not be relied on for professional advice outside this area.</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Lists any addenda attached to the contract.</a:t>
            </a:r>
          </a:p>
        </p:txBody>
      </p:sp>
      <p:sp>
        <p:nvSpPr>
          <p:cNvPr id="2" name="Slide Number Placeholder 1"/>
          <p:cNvSpPr>
            <a:spLocks noGrp="1"/>
          </p:cNvSpPr>
          <p:nvPr>
            <p:ph type="sldNum" sz="quarter" idx="12"/>
          </p:nvPr>
        </p:nvSpPr>
        <p:spPr/>
        <p:txBody>
          <a:bodyPr/>
          <a:lstStyle/>
          <a:p>
            <a:fld id="{8735CF02-BBEF-43D8-97EE-046837A1610C}" type="slidenum">
              <a:rPr lang="en-US" smtClean="0"/>
              <a:t>14</a:t>
            </a:fld>
            <a:endParaRPr lang="en-US"/>
          </a:p>
        </p:txBody>
      </p:sp>
    </p:spTree>
    <p:extLst>
      <p:ext uri="{BB962C8B-B14F-4D97-AF65-F5344CB8AC3E}">
        <p14:creationId xmlns:p14="http://schemas.microsoft.com/office/powerpoint/2010/main" val="1090925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4493538"/>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Agency Relationship in Rentals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Duties of the Property Manager:</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W-2 employees of a broker:</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 can perform administrative tasks associated with renting/leasing the property.</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Can not receive compensation for referral of potential client</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Resident Manager:</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lives on the premises</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salaried employee owner </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required to have a real estate license</a:t>
            </a:r>
          </a:p>
          <a:p>
            <a:pPr marL="1600200" lvl="3" indent="-342900">
              <a:buFont typeface="Wingdings" panose="05000000000000000000" pitchFamily="2" charset="2"/>
              <a:buChar char="§"/>
              <a:defRPr/>
            </a:pPr>
            <a:r>
              <a:rPr lang="en-US" altLang="en-US" sz="2000" dirty="0">
                <a:latin typeface="Times New Roman" panose="02020603050405020304" pitchFamily="18" charset="0"/>
                <a:cs typeface="Times New Roman" panose="02020603050405020304" pitchFamily="18" charset="0"/>
              </a:rPr>
              <a:t> unless he is employed by a corporation that owns the property</a:t>
            </a:r>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735CF02-BBEF-43D8-97EE-046837A1610C}" type="slidenum">
              <a:rPr lang="en-US" smtClean="0"/>
              <a:t>15</a:t>
            </a:fld>
            <a:endParaRPr lang="en-US"/>
          </a:p>
        </p:txBody>
      </p:sp>
    </p:spTree>
    <p:extLst>
      <p:ext uri="{BB962C8B-B14F-4D97-AF65-F5344CB8AC3E}">
        <p14:creationId xmlns:p14="http://schemas.microsoft.com/office/powerpoint/2010/main" val="1015471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9486" y="1469572"/>
            <a:ext cx="8665029" cy="4524315"/>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Principal Functions of Property Managers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Preparing the Management Plan:</a:t>
            </a:r>
          </a:p>
          <a:p>
            <a:pPr marL="8001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analysis of the owner’s objectives</a:t>
            </a:r>
          </a:p>
          <a:p>
            <a:pPr marL="8001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establishment of a rental schedule </a:t>
            </a:r>
          </a:p>
          <a:p>
            <a:pPr marL="8001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property analysis</a:t>
            </a:r>
          </a:p>
          <a:p>
            <a:pPr marL="8001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preparation of budgets </a:t>
            </a:r>
          </a:p>
          <a:p>
            <a:pPr marL="800100" lvl="1" indent="-34290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Marketing and Renting the Property:</a:t>
            </a:r>
          </a:p>
          <a:p>
            <a:pPr marL="8001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establishes effective advertising schedule to attract tenants</a:t>
            </a:r>
          </a:p>
          <a:p>
            <a:pPr marL="8001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tries to keep vacancy rate low, comparable properties in the market area</a:t>
            </a:r>
          </a:p>
          <a:p>
            <a:endParaRPr lang="en-US" sz="2000" b="1"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2" name="Slide Number Placeholder 1"/>
          <p:cNvSpPr>
            <a:spLocks noGrp="1"/>
          </p:cNvSpPr>
          <p:nvPr>
            <p:ph type="sldNum" sz="quarter" idx="12"/>
          </p:nvPr>
        </p:nvSpPr>
        <p:spPr/>
        <p:txBody>
          <a:bodyPr/>
          <a:lstStyle/>
          <a:p>
            <a:fld id="{8735CF02-BBEF-43D8-97EE-046837A1610C}" type="slidenum">
              <a:rPr lang="en-US" smtClean="0"/>
              <a:t>16</a:t>
            </a:fld>
            <a:endParaRPr lang="en-US"/>
          </a:p>
        </p:txBody>
      </p:sp>
    </p:spTree>
    <p:extLst>
      <p:ext uri="{BB962C8B-B14F-4D97-AF65-F5344CB8AC3E}">
        <p14:creationId xmlns:p14="http://schemas.microsoft.com/office/powerpoint/2010/main" val="767240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27455" y="1373320"/>
            <a:ext cx="8665029" cy="5078313"/>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12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Principal Functions of Property Managers</a:t>
            </a:r>
          </a:p>
          <a:p>
            <a:endParaRPr lang="en-US" sz="1200" b="1" dirty="0">
              <a:solidFill>
                <a:schemeClr val="accent6">
                  <a:lumMod val="50000"/>
                </a:schemeClr>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Qualifying and Selecting Tenants:</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should obtain a credit report and criminal background check on all prospective tenants</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determines if the prospective tenant has sufficient </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should not engage in discriminatory practices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lnSpc>
                <a:spcPct val="80000"/>
              </a:lnSpc>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Collecting Rents and Security Deposits: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accounting of all funds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The Real Estate License Law and the Rules and Regulations of the Real Estate Commission:</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enforce strict duties of accounting under the operation of trust accounts</a:t>
            </a:r>
          </a:p>
          <a:p>
            <a:pPr marL="1143000"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influences the relationship of the manager to tenant in residential property</a:t>
            </a:r>
          </a:p>
        </p:txBody>
      </p:sp>
      <p:sp>
        <p:nvSpPr>
          <p:cNvPr id="2" name="Slide Number Placeholder 1"/>
          <p:cNvSpPr>
            <a:spLocks noGrp="1"/>
          </p:cNvSpPr>
          <p:nvPr>
            <p:ph type="sldNum" sz="quarter" idx="12"/>
          </p:nvPr>
        </p:nvSpPr>
        <p:spPr/>
        <p:txBody>
          <a:bodyPr/>
          <a:lstStyle/>
          <a:p>
            <a:fld id="{8735CF02-BBEF-43D8-97EE-046837A1610C}" type="slidenum">
              <a:rPr lang="en-US" smtClean="0"/>
              <a:t>17</a:t>
            </a:fld>
            <a:endParaRPr lang="en-US"/>
          </a:p>
        </p:txBody>
      </p:sp>
    </p:spTree>
    <p:extLst>
      <p:ext uri="{BB962C8B-B14F-4D97-AF65-F5344CB8AC3E}">
        <p14:creationId xmlns:p14="http://schemas.microsoft.com/office/powerpoint/2010/main" val="1171673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27455" y="1373320"/>
            <a:ext cx="8665029" cy="4832092"/>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12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Principal Functions of Property Managers</a:t>
            </a:r>
          </a:p>
          <a:p>
            <a:endParaRPr lang="en-US" sz="1200" b="1" dirty="0">
              <a:solidFill>
                <a:schemeClr val="accent6">
                  <a:lumMod val="50000"/>
                </a:schemeClr>
              </a:solidFill>
              <a:latin typeface="Arial" panose="020B0604020202020204" pitchFamily="34" charset="0"/>
              <a:cs typeface="Arial" panose="020B0604020202020204" pitchFamily="34" charset="0"/>
            </a:endParaRP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The North Carolina Tenant Security Deposit Act addresses the amounts, handling, accounting, and refund of funds belonging to tenants.</a:t>
            </a:r>
          </a:p>
          <a:p>
            <a:pPr marL="685800" lvl="1" indent="-342900">
              <a:buFont typeface="Arial" panose="020B0604020202020204" pitchFamily="34" charset="0"/>
              <a:buChar char="•"/>
              <a:defRPr/>
            </a:pPr>
            <a:endParaRPr lang="en-US" altLang="en-US" sz="12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Instituting Legal Actions:</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Agents are not authorized to:</a:t>
            </a:r>
          </a:p>
          <a:p>
            <a:pPr marL="1033462"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give legal advice or opinion</a:t>
            </a:r>
          </a:p>
          <a:p>
            <a:pPr marL="1033462"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draft documents</a:t>
            </a:r>
          </a:p>
          <a:p>
            <a:pPr marL="1033462"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attempt to provide legal representation</a:t>
            </a:r>
          </a:p>
          <a:p>
            <a:pPr marL="1033462" lvl="2" indent="-342900">
              <a:buFont typeface="Courier New" panose="02070309020205020404" pitchFamily="49" charset="0"/>
              <a:buChar char="o"/>
              <a:defRPr/>
            </a:pPr>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Maintaining the Property:</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upkeep of the property to maintain and increase value</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be sure that insurance types and amounts are maintained</a:t>
            </a:r>
          </a:p>
        </p:txBody>
      </p:sp>
      <p:sp>
        <p:nvSpPr>
          <p:cNvPr id="2" name="Slide Number Placeholder 1"/>
          <p:cNvSpPr>
            <a:spLocks noGrp="1"/>
          </p:cNvSpPr>
          <p:nvPr>
            <p:ph type="sldNum" sz="quarter" idx="12"/>
          </p:nvPr>
        </p:nvSpPr>
        <p:spPr/>
        <p:txBody>
          <a:bodyPr/>
          <a:lstStyle/>
          <a:p>
            <a:fld id="{8735CF02-BBEF-43D8-97EE-046837A1610C}" type="slidenum">
              <a:rPr lang="en-US" smtClean="0"/>
              <a:t>18</a:t>
            </a:fld>
            <a:endParaRPr lang="en-US"/>
          </a:p>
        </p:txBody>
      </p:sp>
    </p:spTree>
    <p:extLst>
      <p:ext uri="{BB962C8B-B14F-4D97-AF65-F5344CB8AC3E}">
        <p14:creationId xmlns:p14="http://schemas.microsoft.com/office/powerpoint/2010/main" val="237702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27455" y="1373320"/>
            <a:ext cx="8665029" cy="6740307"/>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Principal Functions of Property Managers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Performing the Landlord’s Duties:</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responsible for performing all functions required of landlord/owner</a:t>
            </a:r>
          </a:p>
          <a:p>
            <a:pPr marL="1143000"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 failure to perform these required functions is breach of the “duty of agency” (Real Estate Commission.)</a:t>
            </a:r>
          </a:p>
          <a:p>
            <a:pPr marL="1143000" lvl="2" indent="-342900">
              <a:buFont typeface="Courier New" panose="02070309020205020404" pitchFamily="49" charset="0"/>
              <a:buChar char="o"/>
              <a:defRPr/>
            </a:pPr>
            <a:endParaRPr lang="en-US" altLang="en-US" sz="20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Maintaining Records and Reporting to the Owner:</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property management report:</a:t>
            </a:r>
          </a:p>
          <a:p>
            <a:pPr marL="1143000"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periodic accounting of funds received and disbursed</a:t>
            </a:r>
          </a:p>
          <a:p>
            <a:pPr marL="1143000"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produced by the agent for the owner</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pPr marL="228600" indent="-228600"/>
            <a:endParaRPr lang="en-US" altLang="en-US" sz="2000" dirty="0">
              <a:latin typeface="Times New Roman" panose="02020603050405020304" pitchFamily="18" charset="0"/>
              <a:cs typeface="Times New Roman" panose="02020603050405020304" pitchFamily="18" charset="0"/>
            </a:endParaRPr>
          </a:p>
          <a:p>
            <a:pPr marL="228600" indent="-228600"/>
            <a:endParaRPr lang="en-US" altLang="en-US" sz="2000" dirty="0">
              <a:latin typeface="Times New Roman" panose="02020603050405020304" pitchFamily="18" charset="0"/>
              <a:cs typeface="Times New Roman" panose="02020603050405020304" pitchFamily="18" charset="0"/>
            </a:endParaRPr>
          </a:p>
          <a:p>
            <a:pPr marL="228600" indent="-228600"/>
            <a:endParaRPr lang="en-US" altLang="en-US" sz="2000" dirty="0">
              <a:latin typeface="Times New Roman" panose="02020603050405020304" pitchFamily="18" charset="0"/>
              <a:cs typeface="Times New Roman" panose="02020603050405020304" pitchFamily="18" charset="0"/>
            </a:endParaRPr>
          </a:p>
          <a:p>
            <a:pPr marL="228600" indent="-228600"/>
            <a:endParaRPr lang="en-US" altLang="en-US" sz="2000" dirty="0">
              <a:latin typeface="Times New Roman" panose="02020603050405020304" pitchFamily="18" charset="0"/>
              <a:cs typeface="Times New Roman" panose="02020603050405020304" pitchFamily="18" charset="0"/>
            </a:endParaRPr>
          </a:p>
          <a:p>
            <a:pPr marL="228600" indent="-228600"/>
            <a:endParaRPr lang="en-US" altLang="en-US" sz="2000" dirty="0">
              <a:latin typeface="Times New Roman" panose="02020603050405020304" pitchFamily="18" charset="0"/>
              <a:cs typeface="Times New Roman" panose="02020603050405020304" pitchFamily="18" charset="0"/>
            </a:endParaRPr>
          </a:p>
          <a:p>
            <a:pPr marL="228600" indent="-228600"/>
            <a:endParaRPr lang="en-US" altLang="en-US" sz="2000" dirty="0">
              <a:latin typeface="Times New Roman" panose="02020603050405020304" pitchFamily="18" charset="0"/>
              <a:cs typeface="Times New Roman" panose="02020603050405020304" pitchFamily="18" charset="0"/>
            </a:endParaRPr>
          </a:p>
          <a:p>
            <a:pPr marL="228600" indent="-228600"/>
            <a:r>
              <a:rPr lang="en-US" altLang="en-US" sz="2000" dirty="0">
                <a:latin typeface="Times New Roman" panose="02020603050405020304" pitchFamily="18" charset="0"/>
                <a:cs typeface="Times New Roman" panose="02020603050405020304" pitchFamily="18" charset="0"/>
              </a:rPr>
              <a:t> </a:t>
            </a:r>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735CF02-BBEF-43D8-97EE-046837A1610C}" type="slidenum">
              <a:rPr lang="en-US" smtClean="0"/>
              <a:t>19</a:t>
            </a:fld>
            <a:endParaRPr lang="en-US"/>
          </a:p>
        </p:txBody>
      </p:sp>
    </p:spTree>
    <p:extLst>
      <p:ext uri="{BB962C8B-B14F-4D97-AF65-F5344CB8AC3E}">
        <p14:creationId xmlns:p14="http://schemas.microsoft.com/office/powerpoint/2010/main" val="3375109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2369880"/>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Learning Objectives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Define the owner-property manager relationship</a:t>
            </a: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Describe the principal functions of property managers</a:t>
            </a:r>
          </a:p>
          <a:p>
            <a:endParaRPr lang="en-US" sz="2000" b="1" dirty="0">
              <a:solidFill>
                <a:schemeClr val="accent6">
                  <a:lumMod val="50000"/>
                </a:schemeClr>
              </a:solidFill>
              <a:latin typeface="Arial" panose="020B0604020202020204" pitchFamily="34" charset="0"/>
              <a:cs typeface="Arial" panose="020B0604020202020204" pitchFamily="34" charset="0"/>
            </a:endParaRPr>
          </a:p>
        </p:txBody>
      </p:sp>
      <p:pic>
        <p:nvPicPr>
          <p:cNvPr id="1026" name="Picture 2" descr="http://www.sauceink.com/uploads/2013/07/making-the-de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2206" y="4143844"/>
            <a:ext cx="2572965" cy="1886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8735CF02-BBEF-43D8-97EE-046837A1610C}" type="slidenum">
              <a:rPr lang="en-US" smtClean="0"/>
              <a:t>2</a:t>
            </a:fld>
            <a:endParaRPr lang="en-US"/>
          </a:p>
        </p:txBody>
      </p:sp>
    </p:spTree>
    <p:extLst>
      <p:ext uri="{BB962C8B-B14F-4D97-AF65-F5344CB8AC3E}">
        <p14:creationId xmlns:p14="http://schemas.microsoft.com/office/powerpoint/2010/main" val="3482913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0B1159F-4888-4859-B79F-71EA386B0509}"/>
              </a:ext>
            </a:extLst>
          </p:cNvPr>
          <p:cNvSpPr>
            <a:spLocks noGrp="1"/>
          </p:cNvSpPr>
          <p:nvPr>
            <p:ph idx="1"/>
          </p:nvPr>
        </p:nvSpPr>
        <p:spPr/>
        <p:txBody>
          <a:bodyPr/>
          <a:lstStyle/>
          <a:p>
            <a:pPr marL="0" lvl="0" indent="0" algn="ctr">
              <a:lnSpc>
                <a:spcPct val="100000"/>
              </a:lnSpc>
              <a:spcBef>
                <a:spcPts val="0"/>
              </a:spcBef>
              <a:buNone/>
            </a:pPr>
            <a:r>
              <a:rPr lang="en-US" sz="2400" b="1" dirty="0">
                <a:solidFill>
                  <a:srgbClr val="70AD47">
                    <a:lumMod val="50000"/>
                  </a:srgbClr>
                </a:solidFill>
                <a:latin typeface="Arial" panose="020B0604020202020204" pitchFamily="34" charset="0"/>
                <a:cs typeface="Arial" panose="020B0604020202020204" pitchFamily="34" charset="0"/>
              </a:rPr>
              <a:t>Property Management</a:t>
            </a:r>
          </a:p>
          <a:p>
            <a:pPr marL="0" lvl="0" indent="0" algn="ctr">
              <a:lnSpc>
                <a:spcPct val="100000"/>
              </a:lnSpc>
              <a:spcBef>
                <a:spcPts val="0"/>
              </a:spcBef>
              <a:buNone/>
            </a:pPr>
            <a:endParaRPr lang="en-US" sz="2400" b="1" dirty="0">
              <a:solidFill>
                <a:srgbClr val="70AD47">
                  <a:lumMod val="50000"/>
                </a:srgbClr>
              </a:solidFill>
              <a:latin typeface="Arial" panose="020B0604020202020204" pitchFamily="34" charset="0"/>
              <a:cs typeface="Arial" panose="020B0604020202020204" pitchFamily="34" charset="0"/>
            </a:endParaRPr>
          </a:p>
          <a:p>
            <a:pPr marL="0" lvl="0" indent="0">
              <a:lnSpc>
                <a:spcPct val="100000"/>
              </a:lnSpc>
              <a:spcBef>
                <a:spcPts val="0"/>
              </a:spcBef>
              <a:buNone/>
            </a:pPr>
            <a:r>
              <a:rPr lang="en-US" sz="2000" b="1" dirty="0">
                <a:solidFill>
                  <a:srgbClr val="70AD47">
                    <a:lumMod val="50000"/>
                  </a:srgbClr>
                </a:solidFill>
                <a:latin typeface="Arial" panose="020B0604020202020204" pitchFamily="34" charset="0"/>
                <a:cs typeface="Arial" panose="020B0604020202020204" pitchFamily="34" charset="0"/>
              </a:rPr>
              <a:t>Principal Functions of Property Managers</a:t>
            </a:r>
          </a:p>
          <a:p>
            <a:pPr marL="0" lvl="0" indent="0">
              <a:lnSpc>
                <a:spcPct val="100000"/>
              </a:lnSpc>
              <a:spcBef>
                <a:spcPts val="0"/>
              </a:spcBef>
              <a:buNone/>
            </a:pPr>
            <a:endParaRPr lang="en-US" sz="2000" b="1" dirty="0">
              <a:solidFill>
                <a:srgbClr val="70AD47">
                  <a:lumMod val="50000"/>
                </a:srgbClr>
              </a:solidFill>
              <a:latin typeface="Arial" panose="020B0604020202020204" pitchFamily="34" charset="0"/>
              <a:cs typeface="Arial" panose="020B0604020202020204" pitchFamily="34" charset="0"/>
            </a:endParaRPr>
          </a:p>
          <a:p>
            <a:pPr lvl="0">
              <a:lnSpc>
                <a:spcPct val="100000"/>
              </a:lnSpc>
              <a:spcBef>
                <a:spcPts val="0"/>
              </a:spcBef>
              <a:buFont typeface="Wingdings" panose="05000000000000000000" pitchFamily="2" charset="2"/>
              <a:buChar char="q"/>
            </a:pPr>
            <a:r>
              <a:rPr lang="en-US" sz="2000" dirty="0">
                <a:latin typeface="Times New Roman" panose="02020603050405020304" pitchFamily="18" charset="0"/>
                <a:cs typeface="Times New Roman" panose="02020603050405020304" pitchFamily="18" charset="0"/>
              </a:rPr>
              <a:t>Americans with Disabilities Act and Fair Housing Laws</a:t>
            </a:r>
          </a:p>
          <a:p>
            <a:pPr lvl="1">
              <a:lnSpc>
                <a:spcPct val="100000"/>
              </a:lnSpc>
              <a:spcBef>
                <a:spcPts val="0"/>
              </a:spcBef>
            </a:pPr>
            <a:r>
              <a:rPr lang="en-US" sz="2000" dirty="0">
                <a:latin typeface="Times New Roman" panose="02020603050405020304" pitchFamily="18" charset="0"/>
                <a:cs typeface="Times New Roman" panose="02020603050405020304" pitchFamily="18" charset="0"/>
              </a:rPr>
              <a:t>Property Managers must keep themselves informed about these laws.</a:t>
            </a:r>
          </a:p>
          <a:p>
            <a:pPr lvl="1">
              <a:lnSpc>
                <a:spcPct val="100000"/>
              </a:lnSpc>
              <a:spcBef>
                <a:spcPts val="0"/>
              </a:spcBef>
            </a:pPr>
            <a:r>
              <a:rPr lang="en-US" sz="2000" dirty="0">
                <a:latin typeface="Times New Roman" panose="02020603050405020304" pitchFamily="18" charset="0"/>
                <a:cs typeface="Times New Roman" panose="02020603050405020304" pitchFamily="18" charset="0"/>
              </a:rPr>
              <a:t>Older buildings might need to be retro-fit in order to be in compliance</a:t>
            </a:r>
          </a:p>
        </p:txBody>
      </p:sp>
      <p:sp>
        <p:nvSpPr>
          <p:cNvPr id="4" name="Footer Placeholder 3">
            <a:extLst>
              <a:ext uri="{FF2B5EF4-FFF2-40B4-BE49-F238E27FC236}">
                <a16:creationId xmlns:a16="http://schemas.microsoft.com/office/drawing/2014/main" xmlns="" id="{61EAE72E-EB83-4D4A-B8E5-D0EAFE589AD3}"/>
              </a:ext>
            </a:extLst>
          </p:cNvPr>
          <p:cNvSpPr>
            <a:spLocks noGrp="1"/>
          </p:cNvSpPr>
          <p:nvPr>
            <p:ph type="ftr" sz="quarter" idx="11"/>
          </p:nvPr>
        </p:nvSpPr>
        <p:spPr/>
        <p:txBody>
          <a:bodyPr/>
          <a:lstStyle/>
          <a:p>
            <a:r>
              <a:rPr lang="en-US" smtClean="0"/>
              <a:t>© OnCourse Learning</a:t>
            </a:r>
            <a:endParaRPr lang="en-US" dirty="0"/>
          </a:p>
        </p:txBody>
      </p:sp>
      <p:sp>
        <p:nvSpPr>
          <p:cNvPr id="2" name="Slide Number Placeholder 1"/>
          <p:cNvSpPr>
            <a:spLocks noGrp="1"/>
          </p:cNvSpPr>
          <p:nvPr>
            <p:ph type="sldNum" sz="quarter" idx="12"/>
          </p:nvPr>
        </p:nvSpPr>
        <p:spPr/>
        <p:txBody>
          <a:bodyPr/>
          <a:lstStyle/>
          <a:p>
            <a:fld id="{8735CF02-BBEF-43D8-97EE-046837A1610C}" type="slidenum">
              <a:rPr lang="en-US" smtClean="0"/>
              <a:t>20</a:t>
            </a:fld>
            <a:endParaRPr lang="en-US"/>
          </a:p>
        </p:txBody>
      </p:sp>
    </p:spTree>
    <p:extLst>
      <p:ext uri="{BB962C8B-B14F-4D97-AF65-F5344CB8AC3E}">
        <p14:creationId xmlns:p14="http://schemas.microsoft.com/office/powerpoint/2010/main" val="143221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4585871"/>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1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The Owner-Property Manager Relationship </a:t>
            </a:r>
          </a:p>
          <a:p>
            <a:endParaRPr lang="en-US" sz="14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Purposes of Property Management:</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represent the owner or principal </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special limited agent with fiduciary duty to the owner’s best interests</a:t>
            </a:r>
          </a:p>
          <a:p>
            <a:pPr marL="685800" lvl="1" indent="-342900">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Types of Property Requiring Management:</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Residential properties: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Apartments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Condominiums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Single-family homes</a:t>
            </a:r>
          </a:p>
          <a:p>
            <a:pPr marL="1033462" lvl="2"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Vacation property</a:t>
            </a:r>
          </a:p>
          <a:p>
            <a:endParaRPr lang="en-US" sz="2000" b="1" dirty="0">
              <a:solidFill>
                <a:schemeClr val="accent6">
                  <a:lumMod val="50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8735CF02-BBEF-43D8-97EE-046837A1610C}" type="slidenum">
              <a:rPr lang="en-US" smtClean="0"/>
              <a:t>3</a:t>
            </a:fld>
            <a:endParaRPr lang="en-US"/>
          </a:p>
        </p:txBody>
      </p:sp>
    </p:spTree>
    <p:extLst>
      <p:ext uri="{BB962C8B-B14F-4D97-AF65-F5344CB8AC3E}">
        <p14:creationId xmlns:p14="http://schemas.microsoft.com/office/powerpoint/2010/main" val="16203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4524315"/>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Owner-Property Manager Relationship </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Types of Property Requiring Management:</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Retail and commercial property:</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Offices</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Small retail stores</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Office condominiums</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Large shopping malls</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Industrial property </a:t>
            </a:r>
          </a:p>
          <a:p>
            <a:pPr marL="1033462" lvl="2" indent="-342900">
              <a:buFont typeface="Courier New" panose="02070309020205020404" pitchFamily="49" charset="0"/>
              <a:buChar char="o"/>
              <a:defRPr/>
            </a:pPr>
            <a:r>
              <a:rPr lang="en-US" altLang="en-US" sz="2000" dirty="0">
                <a:latin typeface="Times New Roman" panose="02020603050405020304" pitchFamily="18" charset="0"/>
                <a:cs typeface="Times New Roman" panose="02020603050405020304" pitchFamily="18" charset="0"/>
              </a:rPr>
              <a:t>Industrial parks</a:t>
            </a:r>
          </a:p>
          <a:p>
            <a:pPr lvl="2" indent="-223838">
              <a:buFontTx/>
              <a:buChar char="–"/>
              <a:defRPr/>
            </a:pPr>
            <a:endParaRPr lang="en-US" altLang="en-US" sz="2000" dirty="0">
              <a:latin typeface="Times New Roman" panose="02020603050405020304" pitchFamily="18" charset="0"/>
              <a:cs typeface="Times New Roman" panose="02020603050405020304" pitchFamily="18" charset="0"/>
            </a:endParaRPr>
          </a:p>
          <a:p>
            <a:endParaRPr lang="en-US" sz="2000" b="1" dirty="0">
              <a:solidFill>
                <a:schemeClr val="accent6">
                  <a:lumMod val="50000"/>
                </a:schemeClr>
              </a:solidFill>
              <a:latin typeface="Arial" panose="020B0604020202020204" pitchFamily="34" charset="0"/>
              <a:cs typeface="Arial" panose="020B0604020202020204" pitchFamily="34" charset="0"/>
            </a:endParaRPr>
          </a:p>
        </p:txBody>
      </p:sp>
      <p:pic>
        <p:nvPicPr>
          <p:cNvPr id="2050" name="Picture 2" descr="http://www.newportcondo.com/wp-content/uploads/2012/10/commercial_property_in_navi_mumba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336" y="3300020"/>
            <a:ext cx="3017664" cy="20448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8735CF02-BBEF-43D8-97EE-046837A1610C}" type="slidenum">
              <a:rPr lang="en-US" smtClean="0"/>
              <a:t>4</a:t>
            </a:fld>
            <a:endParaRPr lang="en-US"/>
          </a:p>
        </p:txBody>
      </p:sp>
    </p:spTree>
    <p:extLst>
      <p:ext uri="{BB962C8B-B14F-4D97-AF65-F5344CB8AC3E}">
        <p14:creationId xmlns:p14="http://schemas.microsoft.com/office/powerpoint/2010/main" val="1231854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7714" y="1480457"/>
            <a:ext cx="8665029" cy="4216539"/>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Property Management Fee</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strictly negotiable between the parties</a:t>
            </a:r>
          </a:p>
          <a:p>
            <a:pPr marL="285750" lvl="0" indent="-28575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violation of anti-trust laws to establish “going rate” or to discuss rates of compensation of competitors</a:t>
            </a:r>
          </a:p>
          <a:p>
            <a:pPr marL="285750" lvl="0" indent="-28575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Example:</a:t>
            </a:r>
          </a:p>
          <a:p>
            <a:pPr marL="228600" indent="-228600">
              <a:defRPr/>
            </a:pPr>
            <a:endParaRPr lang="en-US" altLang="en-US" sz="2000" dirty="0">
              <a:latin typeface="Times New Roman" panose="02020603050405020304" pitchFamily="18" charset="0"/>
              <a:cs typeface="Times New Roman" panose="02020603050405020304" pitchFamily="18" charset="0"/>
            </a:endParaRP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Proration of a $325 unit rented for a portion of the month (last ten days)</a:t>
            </a:r>
            <a:endParaRPr lang="en-US" altLang="en-US" sz="2000" dirty="0">
              <a:solidFill>
                <a:schemeClr val="hlink"/>
              </a:solidFill>
              <a:latin typeface="Times New Roman" panose="02020603050405020304" pitchFamily="18" charset="0"/>
              <a:cs typeface="Times New Roman" panose="02020603050405020304" pitchFamily="18" charset="0"/>
            </a:endParaRPr>
          </a:p>
          <a:p>
            <a:pPr marL="685800">
              <a:defRPr/>
            </a:pPr>
            <a:r>
              <a:rPr lang="en-US" altLang="en-US" sz="2000" dirty="0">
                <a:latin typeface="Times New Roman" panose="02020603050405020304" pitchFamily="18" charset="0"/>
                <a:cs typeface="Times New Roman" panose="02020603050405020304" pitchFamily="18" charset="0"/>
              </a:rPr>
              <a:t>$325 ÷ 30 x 10 days x 10% = $10.83 Manager’s fee</a:t>
            </a:r>
          </a:p>
          <a:p>
            <a:pPr marL="285750" lvl="0" indent="-285750">
              <a:buFont typeface="Wingdings" panose="05000000000000000000" pitchFamily="2" charset="2"/>
              <a:buChar char="q"/>
              <a:defRPr/>
            </a:pPr>
            <a:endParaRPr lang="en-US" altLang="en-US" sz="2000" dirty="0">
              <a:solidFill>
                <a:prstClr val="black"/>
              </a:solidFill>
              <a:latin typeface="Times New Roman" panose="02020603050405020304" pitchFamily="18" charset="0"/>
              <a:cs typeface="Times New Roman" panose="02020603050405020304" pitchFamily="18" charset="0"/>
            </a:endParaRPr>
          </a:p>
          <a:p>
            <a:endParaRPr lang="en-US" sz="2000" b="1" dirty="0">
              <a:solidFill>
                <a:schemeClr val="accent6">
                  <a:lumMod val="50000"/>
                </a:schemeClr>
              </a:solidFill>
              <a:latin typeface="Arial" panose="020B0604020202020204" pitchFamily="34" charset="0"/>
              <a:cs typeface="Arial" panose="020B0604020202020204" pitchFamily="34" charset="0"/>
            </a:endParaRPr>
          </a:p>
        </p:txBody>
      </p:sp>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a:xfrm>
            <a:off x="3028950" y="6418697"/>
            <a:ext cx="3086100" cy="365125"/>
          </a:xfrm>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2" name="Slide Number Placeholder 1"/>
          <p:cNvSpPr>
            <a:spLocks noGrp="1"/>
          </p:cNvSpPr>
          <p:nvPr>
            <p:ph type="sldNum" sz="quarter" idx="12"/>
          </p:nvPr>
        </p:nvSpPr>
        <p:spPr/>
        <p:txBody>
          <a:bodyPr/>
          <a:lstStyle/>
          <a:p>
            <a:fld id="{8735CF02-BBEF-43D8-97EE-046837A1610C}" type="slidenum">
              <a:rPr lang="en-US" smtClean="0"/>
              <a:t>5</a:t>
            </a:fld>
            <a:endParaRPr lang="en-US"/>
          </a:p>
        </p:txBody>
      </p:sp>
    </p:spTree>
    <p:extLst>
      <p:ext uri="{BB962C8B-B14F-4D97-AF65-F5344CB8AC3E}">
        <p14:creationId xmlns:p14="http://schemas.microsoft.com/office/powerpoint/2010/main" val="311768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2" name="Rectangle 1">
            <a:extLst>
              <a:ext uri="{FF2B5EF4-FFF2-40B4-BE49-F238E27FC236}">
                <a16:creationId xmlns:a16="http://schemas.microsoft.com/office/drawing/2014/main" xmlns="" id="{C304B4BE-E0A6-45E5-95BD-1A0C26F2E02F}"/>
              </a:ext>
            </a:extLst>
          </p:cNvPr>
          <p:cNvSpPr/>
          <p:nvPr/>
        </p:nvSpPr>
        <p:spPr>
          <a:xfrm>
            <a:off x="265043" y="2101454"/>
            <a:ext cx="8481392" cy="2554545"/>
          </a:xfrm>
          <a:prstGeom prst="rect">
            <a:avLst/>
          </a:prstGeom>
        </p:spPr>
        <p:txBody>
          <a:bodyPr wrap="square">
            <a:spAutoFit/>
          </a:bodyPr>
          <a:lstStyle/>
          <a:p>
            <a:pPr marL="342900" lvl="0" indent="-342900">
              <a:buFont typeface="Wingdings" panose="05000000000000000000" pitchFamily="2" charset="2"/>
              <a:buChar char="q"/>
              <a:defRPr/>
            </a:pPr>
            <a:endParaRPr lang="en-US" altLang="en-US" sz="20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q"/>
              <a:defRPr/>
            </a:pPr>
            <a:endParaRPr lang="en-US" altLang="en-US" sz="2000" dirty="0">
              <a:solidFill>
                <a:prstClr val="black"/>
              </a:solidFill>
              <a:latin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q"/>
              <a:defRPr/>
            </a:pPr>
            <a:r>
              <a:rPr lang="en-US" altLang="en-US" sz="2000" dirty="0">
                <a:solidFill>
                  <a:prstClr val="black"/>
                </a:solidFill>
                <a:latin typeface="Times New Roman" panose="02020603050405020304" pitchFamily="18" charset="0"/>
                <a:cs typeface="Times New Roman" panose="02020603050405020304" pitchFamily="18" charset="0"/>
              </a:rPr>
              <a:t>Travel Agent Referral Fees in Vacation Rentals:</a:t>
            </a:r>
          </a:p>
          <a:p>
            <a:pPr marL="342900" lvl="0" indent="-342900">
              <a:buFont typeface="Wingdings" panose="05000000000000000000" pitchFamily="2" charset="2"/>
              <a:buChar char="q"/>
              <a:defRPr/>
            </a:pPr>
            <a:endParaRPr lang="en-US" altLang="en-US" sz="1400" dirty="0">
              <a:solidFill>
                <a:prstClr val="black"/>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agents must only introduce the tenant to the property manager</a:t>
            </a:r>
          </a:p>
          <a:p>
            <a:pPr marL="342900" lvl="0"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such commissions may only be paid to a travel agent within the normal practice of their duties</a:t>
            </a:r>
          </a:p>
          <a:p>
            <a:pPr marL="342900" lvl="0"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they cannot be paid the commission until after the lease is completed</a:t>
            </a:r>
          </a:p>
        </p:txBody>
      </p:sp>
      <p:pic>
        <p:nvPicPr>
          <p:cNvPr id="8" name="Picture 7">
            <a:extLst>
              <a:ext uri="{FF2B5EF4-FFF2-40B4-BE49-F238E27FC236}">
                <a16:creationId xmlns:a16="http://schemas.microsoft.com/office/drawing/2014/main" xmlns="" id="{1D616B17-63B3-40C9-A9DD-0BC907D89E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709" y="4656000"/>
            <a:ext cx="2773248" cy="1607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xmlns="" id="{9BCB8FAA-BC29-4D52-9A44-E495D7F59BED}"/>
              </a:ext>
            </a:extLst>
          </p:cNvPr>
          <p:cNvSpPr/>
          <p:nvPr/>
        </p:nvSpPr>
        <p:spPr>
          <a:xfrm>
            <a:off x="251791" y="1555637"/>
            <a:ext cx="8627166" cy="1138773"/>
          </a:xfrm>
          <a:prstGeom prst="rect">
            <a:avLst/>
          </a:prstGeom>
        </p:spPr>
        <p:txBody>
          <a:bodyPr wrap="square">
            <a:spAutoFit/>
          </a:bodyPr>
          <a:lstStyle/>
          <a:p>
            <a:pPr lvl="0" algn="ctr"/>
            <a:r>
              <a:rPr lang="en-US" sz="2400" b="1" dirty="0">
                <a:solidFill>
                  <a:srgbClr val="70AD47">
                    <a:lumMod val="50000"/>
                  </a:srgbClr>
                </a:solidFill>
                <a:latin typeface="Arial" panose="020B0604020202020204" pitchFamily="34" charset="0"/>
                <a:cs typeface="Arial" panose="020B0604020202020204" pitchFamily="34" charset="0"/>
              </a:rPr>
              <a:t>Property Management</a:t>
            </a:r>
          </a:p>
          <a:p>
            <a:pPr lvl="0" algn="ctr"/>
            <a:endParaRPr lang="en-US" sz="2400" b="1" dirty="0">
              <a:solidFill>
                <a:srgbClr val="70AD47">
                  <a:lumMod val="50000"/>
                </a:srgbClr>
              </a:solidFill>
              <a:latin typeface="Arial" panose="020B0604020202020204" pitchFamily="34" charset="0"/>
              <a:cs typeface="Arial" panose="020B0604020202020204" pitchFamily="34" charset="0"/>
            </a:endParaRPr>
          </a:p>
          <a:p>
            <a:pPr lvl="0"/>
            <a:r>
              <a:rPr lang="en-US" sz="2000" b="1" dirty="0">
                <a:solidFill>
                  <a:srgbClr val="70AD47">
                    <a:lumMod val="50000"/>
                  </a:srgbClr>
                </a:solidFill>
                <a:latin typeface="Arial" panose="020B0604020202020204" pitchFamily="34" charset="0"/>
                <a:cs typeface="Arial" panose="020B0604020202020204" pitchFamily="34" charset="0"/>
              </a:rPr>
              <a:t>Property Management Fee</a:t>
            </a:r>
          </a:p>
        </p:txBody>
      </p:sp>
      <p:sp>
        <p:nvSpPr>
          <p:cNvPr id="7" name="Slide Number Placeholder 6"/>
          <p:cNvSpPr>
            <a:spLocks noGrp="1"/>
          </p:cNvSpPr>
          <p:nvPr>
            <p:ph type="sldNum" sz="quarter" idx="12"/>
          </p:nvPr>
        </p:nvSpPr>
        <p:spPr/>
        <p:txBody>
          <a:bodyPr/>
          <a:lstStyle/>
          <a:p>
            <a:fld id="{8735CF02-BBEF-43D8-97EE-046837A1610C}" type="slidenum">
              <a:rPr lang="en-US" smtClean="0"/>
              <a:t>6</a:t>
            </a:fld>
            <a:endParaRPr lang="en-US"/>
          </a:p>
        </p:txBody>
      </p:sp>
    </p:spTree>
    <p:extLst>
      <p:ext uri="{BB962C8B-B14F-4D97-AF65-F5344CB8AC3E}">
        <p14:creationId xmlns:p14="http://schemas.microsoft.com/office/powerpoint/2010/main" val="1485699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3077766"/>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Agency Relationship in Rentals</a:t>
            </a:r>
          </a:p>
          <a:p>
            <a:pPr marL="685800" lvl="1" indent="-342900">
              <a:lnSpc>
                <a:spcPct val="9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must be expressed from beginning</a:t>
            </a: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agreement must be committed to writing  before tenant makes an agreement to rent or lease to another</a:t>
            </a: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committed to writing from outset if agreement is exclusive for a specific period of time</a:t>
            </a:r>
          </a:p>
          <a:p>
            <a:pPr marL="685800" lvl="1" indent="-342900">
              <a:lnSpc>
                <a:spcPct val="90000"/>
              </a:lnSpc>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undisclosed dual agency is prohibited</a:t>
            </a:r>
          </a:p>
        </p:txBody>
      </p:sp>
      <p:pic>
        <p:nvPicPr>
          <p:cNvPr id="3074" name="Picture 2" descr="https://encrypted-tbn2.gstatic.com/images?q=tbn:ANd9GcQm3X2BmLRdo52gpT_M2XvyWP0HwMu95WK7nYtq09fyPQH17iE7c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4402" y="4392514"/>
            <a:ext cx="2628900" cy="1743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Slide Number Placeholder 1"/>
          <p:cNvSpPr>
            <a:spLocks noGrp="1"/>
          </p:cNvSpPr>
          <p:nvPr>
            <p:ph type="sldNum" sz="quarter" idx="12"/>
          </p:nvPr>
        </p:nvSpPr>
        <p:spPr/>
        <p:txBody>
          <a:bodyPr/>
          <a:lstStyle/>
          <a:p>
            <a:fld id="{8735CF02-BBEF-43D8-97EE-046837A1610C}" type="slidenum">
              <a:rPr lang="en-US" smtClean="0"/>
              <a:t>7</a:t>
            </a:fld>
            <a:endParaRPr lang="en-US"/>
          </a:p>
        </p:txBody>
      </p:sp>
    </p:spTree>
    <p:extLst>
      <p:ext uri="{BB962C8B-B14F-4D97-AF65-F5344CB8AC3E}">
        <p14:creationId xmlns:p14="http://schemas.microsoft.com/office/powerpoint/2010/main" val="6488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5078313"/>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Agency Relationship in Rentals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lnSpc>
                <a:spcPct val="90000"/>
              </a:lnSpc>
              <a:buFont typeface="Wingdings" panose="05000000000000000000" pitchFamily="2" charset="2"/>
              <a:buChar char="q"/>
              <a:defRPr/>
            </a:pPr>
            <a:r>
              <a:rPr lang="en-US" altLang="en-US" sz="2000" b="1" dirty="0">
                <a:latin typeface="Times New Roman" panose="02020603050405020304" pitchFamily="18" charset="0"/>
                <a:cs typeface="Times New Roman" panose="02020603050405020304" pitchFamily="18" charset="0"/>
              </a:rPr>
              <a:t>Property Management Contracts</a:t>
            </a:r>
            <a:r>
              <a:rPr lang="en-US" altLang="en-US" sz="2000" dirty="0">
                <a:latin typeface="Times New Roman" panose="02020603050405020304" pitchFamily="18" charset="0"/>
                <a:cs typeface="Times New Roman" panose="02020603050405020304" pitchFamily="18" charset="0"/>
              </a:rPr>
              <a:t>:</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Property Management Agreement (PMA) (figure 16.1), with or without dual agency agreement, must be in writing.</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form encompasses scope of agreement</a:t>
            </a:r>
          </a:p>
          <a:p>
            <a:pPr marL="685800" lvl="1" indent="-3429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(PMA) may contain automatic renewal clause. </a:t>
            </a:r>
          </a:p>
          <a:p>
            <a:pPr marL="685800" lvl="1"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Agreement should include the following items:</a:t>
            </a:r>
          </a:p>
          <a:p>
            <a:pPr marL="1033462"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property location </a:t>
            </a:r>
          </a:p>
          <a:p>
            <a:pPr marL="1033462"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duration of the agency agreement</a:t>
            </a:r>
          </a:p>
          <a:p>
            <a:pPr marL="1033462"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agent’s fee </a:t>
            </a:r>
          </a:p>
          <a:p>
            <a:pPr marL="1033462" lvl="2" indent="-342900">
              <a:buFont typeface="Courier New" panose="02070309020205020404" pitchFamily="49" charset="0"/>
              <a:buChar char="o"/>
              <a:defRPr/>
            </a:pPr>
            <a:r>
              <a:rPr lang="en-US" altLang="en-US" sz="2000" dirty="0">
                <a:solidFill>
                  <a:prstClr val="black"/>
                </a:solidFill>
                <a:latin typeface="Times New Roman" panose="02020603050405020304" pitchFamily="18" charset="0"/>
                <a:cs typeface="Times New Roman" panose="02020603050405020304" pitchFamily="18" charset="0"/>
              </a:rPr>
              <a:t>handling of other fees including processing tenant rental applications, late payment fees, and returned checks</a:t>
            </a:r>
          </a:p>
          <a:p>
            <a:pPr marL="685800" lvl="1" indent="-342900">
              <a:lnSpc>
                <a:spcPct val="90000"/>
              </a:lnSpc>
              <a:buFont typeface="Arial" panose="020B0604020202020204" pitchFamily="34" charset="0"/>
              <a:buChar char="•"/>
              <a:defRPr/>
            </a:pPr>
            <a:endParaRPr lang="en-US" altLang="en-US" sz="2000"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8735CF02-BBEF-43D8-97EE-046837A1610C}" type="slidenum">
              <a:rPr lang="en-US" smtClean="0"/>
              <a:t>8</a:t>
            </a:fld>
            <a:endParaRPr lang="en-US"/>
          </a:p>
        </p:txBody>
      </p:sp>
    </p:spTree>
    <p:extLst>
      <p:ext uri="{BB962C8B-B14F-4D97-AF65-F5344CB8AC3E}">
        <p14:creationId xmlns:p14="http://schemas.microsoft.com/office/powerpoint/2010/main" val="1038520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41254" t="44761" r="1704" b="34507"/>
          <a:stretch/>
        </p:blipFill>
        <p:spPr bwMode="auto">
          <a:xfrm>
            <a:off x="0" y="0"/>
            <a:ext cx="9135650" cy="1371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ooter Placeholder 4"/>
          <p:cNvSpPr>
            <a:spLocks noGrp="1"/>
          </p:cNvSpPr>
          <p:nvPr>
            <p:ph type="ftr" sz="quarter" idx="11"/>
          </p:nvPr>
        </p:nvSpPr>
        <p:spPr/>
        <p:txBody>
          <a:bodyPr/>
          <a:lstStyle/>
          <a:p>
            <a:r>
              <a:rPr lang="en-US" smtClean="0"/>
              <a:t>© OnCourse Learning</a:t>
            </a:r>
            <a:endParaRPr lang="en-US" dirty="0"/>
          </a:p>
        </p:txBody>
      </p:sp>
      <p:sp>
        <p:nvSpPr>
          <p:cNvPr id="6" name="Rectangle 5"/>
          <p:cNvSpPr/>
          <p:nvPr/>
        </p:nvSpPr>
        <p:spPr>
          <a:xfrm>
            <a:off x="5133183" y="267678"/>
            <a:ext cx="3384324"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Chapter 16</a:t>
            </a:r>
          </a:p>
        </p:txBody>
      </p:sp>
      <p:sp>
        <p:nvSpPr>
          <p:cNvPr id="7" name="TextBox 6"/>
          <p:cNvSpPr txBox="1"/>
          <p:nvPr/>
        </p:nvSpPr>
        <p:spPr>
          <a:xfrm>
            <a:off x="217714" y="1480457"/>
            <a:ext cx="8665029" cy="4401205"/>
          </a:xfrm>
          <a:prstGeom prst="rect">
            <a:avLst/>
          </a:prstGeom>
          <a:noFill/>
        </p:spPr>
        <p:txBody>
          <a:bodyPr wrap="square" rtlCol="0">
            <a:spAutoFit/>
          </a:bodyPr>
          <a:lstStyle/>
          <a:p>
            <a:pPr algn="ctr"/>
            <a:r>
              <a:rPr lang="en-US" sz="2400" b="1" dirty="0">
                <a:solidFill>
                  <a:schemeClr val="accent6">
                    <a:lumMod val="50000"/>
                  </a:schemeClr>
                </a:solidFill>
                <a:latin typeface="Arial" panose="020B0604020202020204" pitchFamily="34" charset="0"/>
                <a:cs typeface="Arial" panose="020B0604020202020204" pitchFamily="34" charset="0"/>
              </a:rPr>
              <a:t>Property Management</a:t>
            </a:r>
          </a:p>
          <a:p>
            <a:pPr algn="ctr"/>
            <a:endParaRPr lang="en-US" sz="2400" b="1" dirty="0">
              <a:solidFill>
                <a:schemeClr val="accent6">
                  <a:lumMod val="50000"/>
                </a:schemeClr>
              </a:solidFill>
              <a:latin typeface="Arial" panose="020B0604020202020204" pitchFamily="34" charset="0"/>
              <a:cs typeface="Arial" panose="020B0604020202020204" pitchFamily="34" charset="0"/>
            </a:endParaRPr>
          </a:p>
          <a:p>
            <a:r>
              <a:rPr lang="en-US" sz="2000" b="1" dirty="0">
                <a:solidFill>
                  <a:schemeClr val="accent6">
                    <a:lumMod val="50000"/>
                  </a:schemeClr>
                </a:solidFill>
                <a:latin typeface="Arial" panose="020B0604020202020204" pitchFamily="34" charset="0"/>
                <a:cs typeface="Arial" panose="020B0604020202020204" pitchFamily="34" charset="0"/>
              </a:rPr>
              <a:t>Agency Relationship in Rentals</a:t>
            </a:r>
          </a:p>
          <a:p>
            <a:endParaRPr lang="en-US" sz="2000" b="1" dirty="0">
              <a:solidFill>
                <a:schemeClr val="accent6">
                  <a:lumMod val="50000"/>
                </a:schemeClr>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q"/>
              <a:defRPr/>
            </a:pPr>
            <a:r>
              <a:rPr lang="en-US" altLang="en-US" sz="2000" dirty="0">
                <a:latin typeface="Times New Roman" panose="02020603050405020304" pitchFamily="18" charset="0"/>
                <a:cs typeface="Times New Roman" panose="02020603050405020304" pitchFamily="18" charset="0"/>
              </a:rPr>
              <a:t>Contract should also include:</a:t>
            </a:r>
          </a:p>
          <a:p>
            <a:pPr marL="1033462" lvl="2"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Owner’s covenants: </a:t>
            </a:r>
          </a:p>
          <a:p>
            <a:pPr marL="1714500" lvl="3"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Agreement to pay for authorized services</a:t>
            </a:r>
          </a:p>
          <a:p>
            <a:pPr marL="1714500" lvl="3"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Allow agent to offer property without discrimination</a:t>
            </a:r>
          </a:p>
          <a:p>
            <a:pPr marL="1714500" lvl="3"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Maintain a specified amount of liability insurance</a:t>
            </a:r>
          </a:p>
          <a:p>
            <a:pPr marL="1714500" lvl="3" indent="-342900">
              <a:buFont typeface="Arial" panose="020B0604020202020204" pitchFamily="34" charset="0"/>
              <a:buChar char="•"/>
              <a:defRPr/>
            </a:pPr>
            <a:r>
              <a:rPr lang="en-US" altLang="en-US" sz="2000" dirty="0">
                <a:solidFill>
                  <a:prstClr val="black"/>
                </a:solidFill>
                <a:latin typeface="Times New Roman" panose="02020603050405020304" pitchFamily="18" charset="0"/>
                <a:cs typeface="Times New Roman" panose="02020603050405020304" pitchFamily="18" charset="0"/>
              </a:rPr>
              <a:t>Hold agent harmless if allowable by law from any claim resulting from managing property other than those claims resulting from agent’s gross negligence or deliberate misconduct</a:t>
            </a:r>
          </a:p>
          <a:p>
            <a:pPr marL="1033462" lvl="2" indent="-342900">
              <a:lnSpc>
                <a:spcPct val="80000"/>
              </a:lnSpc>
              <a:buFont typeface="Arial" panose="020B0604020202020204" pitchFamily="34" charset="0"/>
              <a:buChar char="•"/>
              <a:defRPr/>
            </a:pPr>
            <a:endParaRPr lang="en-US" altLang="en-US" sz="2000" dirty="0">
              <a:solidFill>
                <a:prstClr val="black"/>
              </a:solidFill>
              <a:latin typeface="Times New Roman" panose="02020603050405020304" pitchFamily="18" charset="0"/>
              <a:cs typeface="Times New Roman" panose="02020603050405020304" pitchFamily="18" charset="0"/>
            </a:endParaRPr>
          </a:p>
          <a:p>
            <a:pPr marL="1714500" lvl="3" indent="-342900">
              <a:lnSpc>
                <a:spcPct val="80000"/>
              </a:lnSpc>
              <a:buFont typeface="Arial" panose="020B0604020202020204" pitchFamily="34" charset="0"/>
              <a:buChar char="•"/>
              <a:defRPr/>
            </a:pPr>
            <a:endParaRPr lang="en-US" altLang="en-US" sz="2000" dirty="0">
              <a:solidFill>
                <a:prstClr val="black"/>
              </a:solidFill>
              <a:latin typeface="Times New Roman" panose="02020603050405020304" pitchFamily="18" charset="0"/>
              <a:cs typeface="Times New Roman" panose="02020603050405020304" pitchFamily="18" charset="0"/>
            </a:endParaRPr>
          </a:p>
        </p:txBody>
      </p:sp>
      <p:pic>
        <p:nvPicPr>
          <p:cNvPr id="4098" name="Picture 2" descr="http://realtrends.com/blog/wp-content/uploads/2011/05/Compensation-Dollar-Pi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989" y="5167313"/>
            <a:ext cx="1371599"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8735CF02-BBEF-43D8-97EE-046837A1610C}" type="slidenum">
              <a:rPr lang="en-US" smtClean="0"/>
              <a:t>9</a:t>
            </a:fld>
            <a:endParaRPr lang="en-US"/>
          </a:p>
        </p:txBody>
      </p:sp>
    </p:spTree>
    <p:extLst>
      <p:ext uri="{BB962C8B-B14F-4D97-AF65-F5344CB8AC3E}">
        <p14:creationId xmlns:p14="http://schemas.microsoft.com/office/powerpoint/2010/main" val="38881589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1305</Words>
  <Application>Microsoft Office PowerPoint</Application>
  <PresentationFormat>On-screen Show (4:3)</PresentationFormat>
  <Paragraphs>287</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Mangum</dc:creator>
  <cp:lastModifiedBy>Elizabeth King</cp:lastModifiedBy>
  <cp:revision>46</cp:revision>
  <dcterms:created xsi:type="dcterms:W3CDTF">2013-11-17T15:47:06Z</dcterms:created>
  <dcterms:modified xsi:type="dcterms:W3CDTF">2019-04-19T18:20:13Z</dcterms:modified>
</cp:coreProperties>
</file>