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72" r:id="rId4"/>
    <p:sldId id="262" r:id="rId5"/>
    <p:sldId id="263" r:id="rId6"/>
    <p:sldId id="261" r:id="rId7"/>
    <p:sldId id="260" r:id="rId8"/>
    <p:sldId id="264" r:id="rId9"/>
    <p:sldId id="267" r:id="rId10"/>
    <p:sldId id="265" r:id="rId11"/>
    <p:sldId id="268" r:id="rId12"/>
    <p:sldId id="271" r:id="rId13"/>
    <p:sldId id="259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>
      <p:cViewPr>
        <p:scale>
          <a:sx n="77" d="100"/>
          <a:sy n="77" d="100"/>
        </p:scale>
        <p:origin x="-118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E0374-BA01-4392-A7DF-32379EC060A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6CE0-E4AB-450E-9CAE-EAAE1E80B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528D78-6021-47CA-8D2C-C1D5F25D27B4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96E1E-1D7F-4387-8D5C-02A2BF39A999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7FBAB-7031-432F-A7C8-333957AA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E2DD3-5BBB-4C2D-94A4-1B79F9237F17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7FBAB-7031-432F-A7C8-333957AA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9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234A7-AE88-4F92-94EE-813885C9E365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13713-088B-4A44-A88C-D55B09D2AA86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AF9552-4610-4060-90A5-21B9DEC6154B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7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F0DC3-4C36-448E-B62A-A29DA924DE8E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7434E-B16A-47E8-AD3C-294FD3D3936D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5ABC4-6B16-44B6-87F1-6E6EE1AF02DB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7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7C05C-9A5F-4EC9-B9CD-73EB82BE8BF0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9C7FBAB-7031-432F-A7C8-333957AAE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8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F1567-20CB-4DE5-B7A0-08CAC1E7258A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7FBAB-7031-432F-A7C8-333957AA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D24BF4-4D24-4463-866E-42CBF058E83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84F11D-9706-404A-BC82-00AFDF6450EF}"/>
              </a:ext>
            </a:extLst>
          </p:cNvPr>
          <p:cNvSpPr/>
          <p:nvPr userDrawn="1"/>
        </p:nvSpPr>
        <p:spPr>
          <a:xfrm>
            <a:off x="4343400" y="224135"/>
            <a:ext cx="3512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Chapter 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83E65CF-3C2D-4641-9DE6-125B42D88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91C-C9F9-4221-93BA-4D46BD2679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1B3C-1F3C-4157-A9DA-54D36B47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1CCB1-4161-4CB2-99E0-7FFD0F3B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3F0232-3BFA-4E24-9ABA-15010B21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0FEAE6-6416-413D-9B0C-8C561FD871C5}"/>
              </a:ext>
            </a:extLst>
          </p:cNvPr>
          <p:cNvSpPr/>
          <p:nvPr/>
        </p:nvSpPr>
        <p:spPr>
          <a:xfrm>
            <a:off x="533400" y="2539742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uses a smaller amount of his own money and borrows the majority of the purchase price from the mortgage lender.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limits his own risk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3B35F-734C-4A8A-B0F1-0A854A34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41AA2-9925-4391-9B69-1704D296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C3F4FF-D522-444F-BF7A-2D324039AD59}"/>
              </a:ext>
            </a:extLst>
          </p:cNvPr>
          <p:cNvSpPr/>
          <p:nvPr/>
        </p:nvSpPr>
        <p:spPr>
          <a:xfrm>
            <a:off x="443948" y="2971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borrowed means;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monthly mortgage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cash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7D909-BEFF-4EF0-91A3-A0725D30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periods of low, or no revenues, and higher expenses, the highly leveraged investor will find himself in a very risky situation.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825045-A8A9-47D3-8323-18BECE2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24135"/>
            <a:ext cx="351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25" y="15217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algn="ctr"/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DF9E57-118E-44A6-AB5C-D640427083B8}"/>
              </a:ext>
            </a:extLst>
          </p:cNvPr>
          <p:cNvSpPr/>
          <p:nvPr/>
        </p:nvSpPr>
        <p:spPr>
          <a:xfrm>
            <a:off x="723564" y="2400182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value of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inflation and market demand for a certain type, and location, of a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certain but a staple of real estate market</a:t>
            </a:r>
          </a:p>
        </p:txBody>
      </p:sp>
      <p:pic>
        <p:nvPicPr>
          <p:cNvPr id="8" name="Picture 2" descr="http://yourbusiness.azcentral.com/DM-Resize/photos.demandstudios.com/getty/article/18/53/87776806.jpg?w=600&amp;h=600&amp;keep_ratio=1">
            <a:extLst>
              <a:ext uri="{FF2B5EF4-FFF2-40B4-BE49-F238E27FC236}">
                <a16:creationId xmlns:a16="http://schemas.microsoft.com/office/drawing/2014/main" xmlns="" id="{688E3B25-CB55-4735-97CC-F7A38363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82" y="4515177"/>
            <a:ext cx="2666328" cy="1768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33749-6882-4F28-A71A-D53FC61D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Tax-related benefits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tax benefits of an investment property exceed those of the personal residence.</a:t>
            </a:r>
          </a:p>
          <a:p>
            <a:pPr marL="12573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has more “write offs”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3C69A9-E20E-40B8-89AF-436CFC60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09FE7A-8973-405E-BF3C-CFC499A8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Tax-related benefits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can write off: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taxes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Mortgage interest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expenses (repair and maintenance costs)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EAC8F1-E07B-465A-9F31-652977E9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816C8-9ED0-4F02-B7DF-3F7E2DFFC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Tax-related benefits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can also write off: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Mileage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gees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fees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reasonable expenses for efficient operation of investment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03C361-5A2B-4360-8A3C-1D3901E1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224135"/>
            <a:ext cx="351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25" y="1674674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algn="ctr"/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 equity, leverage, cash flow, and appreciation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57922"/>
            <a:ext cx="1473708" cy="220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77216-A26C-4EFD-A26D-8DE11C98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Investing versus Speculation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Speculation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flipping”</a:t>
            </a:r>
          </a:p>
          <a:p>
            <a:pPr marL="14859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property and quickly marketing it for higher price</a:t>
            </a:r>
          </a:p>
          <a:p>
            <a:pPr marL="14859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</a:t>
            </a:r>
          </a:p>
          <a:p>
            <a:pPr marL="14859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profit</a:t>
            </a:r>
          </a:p>
          <a:p>
            <a:pPr marL="14859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speculative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A0E618-5C74-45FB-9B97-D978A11B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C370AC-632A-438F-9D15-DB05154A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Investing versus Speculation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Investing in Real Estate: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process of purchasing property and allowing revenue and profit to grow over time 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leads to an increase in the value of the investment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77A914-97F5-46E8-A4FD-17053136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6FA58-9391-4525-9737-4A271945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Investing versus Speculation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Appreciation</a:t>
            </a: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Leverage</a:t>
            </a: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Cash flow</a:t>
            </a: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Liquidity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560929-1830-4F11-BB38-ACE06B2C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D8218-397C-41B2-AF02-208BD6F7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Investing versus Speculation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Evaluation of a Potential Investment: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endParaRPr lang="en-US" sz="2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Return on Investment (ROI)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endParaRPr lang="en-US" sz="2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Capitalization Method: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endParaRPr lang="en-US" sz="2000" b="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8975" lvl="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The process of converting net operating income (NOI) into an indication of value (see Chapter 13)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8BEBA2-6A79-41CD-B3AE-D753A8EA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0105C3-5F8B-4BFD-BEE9-46D9EFE30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3640E7-AB3E-458B-8632-6AA11C1BA1D6}"/>
              </a:ext>
            </a:extLst>
          </p:cNvPr>
          <p:cNvSpPr/>
          <p:nvPr/>
        </p:nvSpPr>
        <p:spPr>
          <a:xfrm>
            <a:off x="4724400" y="224135"/>
            <a:ext cx="3512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224135"/>
            <a:ext cx="351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25" y="1433661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flow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remaining after operating expenses and debt service obligations have been paid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investments have cash flow but it is not always positive.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09F2B-380E-42D8-8AD9-7234D66E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</a:t>
            </a: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what the property is worth and what is currently owed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0DE51B-7FD0-4B5E-BC29-0F7015E4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8C238-09C1-4191-B4E8-B1B9FF0EE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Real Estate Investment</a:t>
            </a:r>
          </a:p>
          <a:p>
            <a:pPr lvl="0" algn="l">
              <a:spcBef>
                <a:spcPts val="0"/>
              </a:spcBef>
            </a:pPr>
            <a:endParaRPr lang="en-US" sz="2000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Basic Concepts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is created by three separate methods: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purchase a property for less than it is worth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the down payment, and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gradual reduction of loan balance through amortization.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ECFCC1-EB42-45AA-9427-F2027523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BAB-7031-432F-A7C8-333957AAE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498</Words>
  <Application>Microsoft Office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OfficeDepot (789999)</dc:creator>
  <cp:lastModifiedBy>Elizabeth King</cp:lastModifiedBy>
  <cp:revision>36</cp:revision>
  <dcterms:created xsi:type="dcterms:W3CDTF">2013-10-25T22:53:14Z</dcterms:created>
  <dcterms:modified xsi:type="dcterms:W3CDTF">2019-04-19T18:36:09Z</dcterms:modified>
</cp:coreProperties>
</file>