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6" r:id="rId2"/>
    <p:sldId id="256" r:id="rId3"/>
    <p:sldId id="257" r:id="rId4"/>
    <p:sldId id="258" r:id="rId5"/>
    <p:sldId id="275" r:id="rId6"/>
    <p:sldId id="259" r:id="rId7"/>
    <p:sldId id="260"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82" autoAdjust="0"/>
    <p:restoredTop sz="94660"/>
  </p:normalViewPr>
  <p:slideViewPr>
    <p:cSldViewPr>
      <p:cViewPr>
        <p:scale>
          <a:sx n="77" d="100"/>
          <a:sy n="77" d="100"/>
        </p:scale>
        <p:origin x="-1182"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C41A74-17AA-4267-8990-060A349C9D31}" type="datetimeFigureOut">
              <a:rPr lang="en-US" smtClean="0"/>
              <a:t>4/19/2019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D9A668-442E-4E2D-8090-C756935C66E7}" type="slidenum">
              <a:rPr lang="en-US" smtClean="0"/>
              <a:t>‹#›</a:t>
            </a:fld>
            <a:endParaRPr lang="en-US"/>
          </a:p>
        </p:txBody>
      </p:sp>
    </p:spTree>
    <p:extLst>
      <p:ext uri="{BB962C8B-B14F-4D97-AF65-F5344CB8AC3E}">
        <p14:creationId xmlns:p14="http://schemas.microsoft.com/office/powerpoint/2010/main" val="2555933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820ACAC-0262-41A2-A73F-13AE0B0CEF46}" type="datetime1">
              <a:rPr lang="en-US" smtClean="0"/>
              <a:t>4/19/2019</a:t>
            </a:fld>
            <a:endParaRPr lang="en-US"/>
          </a:p>
        </p:txBody>
      </p:sp>
      <p:sp>
        <p:nvSpPr>
          <p:cNvPr id="5" name="Footer Placeholder 4"/>
          <p:cNvSpPr>
            <a:spLocks noGrp="1"/>
          </p:cNvSpPr>
          <p:nvPr>
            <p:ph type="ftr" sz="quarter" idx="11"/>
          </p:nvPr>
        </p:nvSpPr>
        <p:spPr/>
        <p:txBody>
          <a:bodyPr/>
          <a:lstStyle/>
          <a:p>
            <a:r>
              <a:rPr lang="en-US"/>
              <a:t>© OnCourse Learning</a:t>
            </a:r>
          </a:p>
        </p:txBody>
      </p:sp>
      <p:sp>
        <p:nvSpPr>
          <p:cNvPr id="6" name="Slide Number Placeholder 5"/>
          <p:cNvSpPr>
            <a:spLocks noGrp="1"/>
          </p:cNvSpPr>
          <p:nvPr>
            <p:ph type="sldNum" sz="quarter" idx="12"/>
          </p:nvPr>
        </p:nvSpPr>
        <p:spPr/>
        <p:txBody>
          <a:bodyPr/>
          <a:lstStyle/>
          <a:p>
            <a:fld id="{830DFFEE-7994-4E46-BB19-DCB0C2938174}" type="slidenum">
              <a:rPr lang="en-US" smtClean="0"/>
              <a:t>‹#›</a:t>
            </a:fld>
            <a:endParaRPr lang="en-US"/>
          </a:p>
        </p:txBody>
      </p:sp>
      <p:sp>
        <p:nvSpPr>
          <p:cNvPr id="7" name="Rectangle 6">
            <a:extLst>
              <a:ext uri="{FF2B5EF4-FFF2-40B4-BE49-F238E27FC236}">
                <a16:creationId xmlns:a16="http://schemas.microsoft.com/office/drawing/2014/main" xmlns="" id="{CCC4D6BA-1495-4096-A089-9C122C18C245}"/>
              </a:ext>
            </a:extLst>
          </p:cNvPr>
          <p:cNvSpPr/>
          <p:nvPr userDrawn="1"/>
        </p:nvSpPr>
        <p:spPr>
          <a:xfrm>
            <a:off x="4565469" y="302401"/>
            <a:ext cx="3512564"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150" normalizeH="0" baseline="0" noProof="0" dirty="0">
                <a:ln w="11430"/>
                <a:solidFill>
                  <a:srgbClr val="F8F8F8"/>
                </a:solidFill>
                <a:effectLst>
                  <a:outerShdw blurRad="25400" algn="tl" rotWithShape="0">
                    <a:srgbClr val="000000">
                      <a:alpha val="43000"/>
                    </a:srgbClr>
                  </a:outerShdw>
                </a:effectLst>
                <a:uLnTx/>
                <a:uFillTx/>
                <a:latin typeface="+mn-lt"/>
                <a:ea typeface="+mn-ea"/>
                <a:cs typeface="+mn-cs"/>
              </a:rPr>
              <a:t>Chapter 17</a:t>
            </a:r>
          </a:p>
        </p:txBody>
      </p:sp>
    </p:spTree>
    <p:extLst>
      <p:ext uri="{BB962C8B-B14F-4D97-AF65-F5344CB8AC3E}">
        <p14:creationId xmlns:p14="http://schemas.microsoft.com/office/powerpoint/2010/main" val="844637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007FFB-F9BF-40A7-BD68-8060D96C1C0A}" type="datetime1">
              <a:rPr lang="en-US" smtClean="0"/>
              <a:t>4/19/2019</a:t>
            </a:fld>
            <a:endParaRPr lang="en-US"/>
          </a:p>
        </p:txBody>
      </p:sp>
      <p:sp>
        <p:nvSpPr>
          <p:cNvPr id="5" name="Footer Placeholder 4"/>
          <p:cNvSpPr>
            <a:spLocks noGrp="1"/>
          </p:cNvSpPr>
          <p:nvPr>
            <p:ph type="ftr" sz="quarter" idx="11"/>
          </p:nvPr>
        </p:nvSpPr>
        <p:spPr/>
        <p:txBody>
          <a:bodyPr/>
          <a:lstStyle/>
          <a:p>
            <a:r>
              <a:rPr lang="en-US"/>
              <a:t>© OnCourse Learning</a:t>
            </a:r>
          </a:p>
        </p:txBody>
      </p:sp>
      <p:sp>
        <p:nvSpPr>
          <p:cNvPr id="6" name="Slide Number Placeholder 5"/>
          <p:cNvSpPr>
            <a:spLocks noGrp="1"/>
          </p:cNvSpPr>
          <p:nvPr>
            <p:ph type="sldNum" sz="quarter" idx="12"/>
          </p:nvPr>
        </p:nvSpPr>
        <p:spPr/>
        <p:txBody>
          <a:bodyPr/>
          <a:lstStyle/>
          <a:p>
            <a:fld id="{830DFFEE-7994-4E46-BB19-DCB0C2938174}" type="slidenum">
              <a:rPr lang="en-US" smtClean="0"/>
              <a:t>‹#›</a:t>
            </a:fld>
            <a:endParaRPr lang="en-US"/>
          </a:p>
        </p:txBody>
      </p:sp>
    </p:spTree>
    <p:extLst>
      <p:ext uri="{BB962C8B-B14F-4D97-AF65-F5344CB8AC3E}">
        <p14:creationId xmlns:p14="http://schemas.microsoft.com/office/powerpoint/2010/main" val="389425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B54B50-26BD-470A-88F7-FC963B7A053E}" type="datetime1">
              <a:rPr lang="en-US" smtClean="0"/>
              <a:t>4/19/2019</a:t>
            </a:fld>
            <a:endParaRPr lang="en-US"/>
          </a:p>
        </p:txBody>
      </p:sp>
      <p:sp>
        <p:nvSpPr>
          <p:cNvPr id="5" name="Footer Placeholder 4"/>
          <p:cNvSpPr>
            <a:spLocks noGrp="1"/>
          </p:cNvSpPr>
          <p:nvPr>
            <p:ph type="ftr" sz="quarter" idx="11"/>
          </p:nvPr>
        </p:nvSpPr>
        <p:spPr/>
        <p:txBody>
          <a:bodyPr/>
          <a:lstStyle/>
          <a:p>
            <a:r>
              <a:rPr lang="en-US"/>
              <a:t>© OnCourse Learning</a:t>
            </a:r>
          </a:p>
        </p:txBody>
      </p:sp>
      <p:sp>
        <p:nvSpPr>
          <p:cNvPr id="6" name="Slide Number Placeholder 5"/>
          <p:cNvSpPr>
            <a:spLocks noGrp="1"/>
          </p:cNvSpPr>
          <p:nvPr>
            <p:ph type="sldNum" sz="quarter" idx="12"/>
          </p:nvPr>
        </p:nvSpPr>
        <p:spPr/>
        <p:txBody>
          <a:bodyPr/>
          <a:lstStyle/>
          <a:p>
            <a:fld id="{830DFFEE-7994-4E46-BB19-DCB0C2938174}" type="slidenum">
              <a:rPr lang="en-US" smtClean="0"/>
              <a:t>‹#›</a:t>
            </a:fld>
            <a:endParaRPr lang="en-US"/>
          </a:p>
        </p:txBody>
      </p:sp>
    </p:spTree>
    <p:extLst>
      <p:ext uri="{BB962C8B-B14F-4D97-AF65-F5344CB8AC3E}">
        <p14:creationId xmlns:p14="http://schemas.microsoft.com/office/powerpoint/2010/main" val="3349289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D4FE20-10B3-49E2-B800-9A691ADE9EDB}" type="datetime1">
              <a:rPr lang="en-US" smtClean="0"/>
              <a:t>4/19/2019</a:t>
            </a:fld>
            <a:endParaRPr lang="en-US"/>
          </a:p>
        </p:txBody>
      </p:sp>
      <p:sp>
        <p:nvSpPr>
          <p:cNvPr id="5" name="Footer Placeholder 4"/>
          <p:cNvSpPr>
            <a:spLocks noGrp="1"/>
          </p:cNvSpPr>
          <p:nvPr>
            <p:ph type="ftr" sz="quarter" idx="11"/>
          </p:nvPr>
        </p:nvSpPr>
        <p:spPr/>
        <p:txBody>
          <a:bodyPr/>
          <a:lstStyle/>
          <a:p>
            <a:r>
              <a:rPr lang="en-US"/>
              <a:t>© OnCourse Learning</a:t>
            </a:r>
          </a:p>
        </p:txBody>
      </p:sp>
      <p:sp>
        <p:nvSpPr>
          <p:cNvPr id="6" name="Slide Number Placeholder 5"/>
          <p:cNvSpPr>
            <a:spLocks noGrp="1"/>
          </p:cNvSpPr>
          <p:nvPr>
            <p:ph type="sldNum" sz="quarter" idx="12"/>
          </p:nvPr>
        </p:nvSpPr>
        <p:spPr/>
        <p:txBody>
          <a:bodyPr/>
          <a:lstStyle/>
          <a:p>
            <a:fld id="{830DFFEE-7994-4E46-BB19-DCB0C2938174}" type="slidenum">
              <a:rPr lang="en-US" smtClean="0"/>
              <a:t>‹#›</a:t>
            </a:fld>
            <a:endParaRPr lang="en-US"/>
          </a:p>
        </p:txBody>
      </p:sp>
    </p:spTree>
    <p:extLst>
      <p:ext uri="{BB962C8B-B14F-4D97-AF65-F5344CB8AC3E}">
        <p14:creationId xmlns:p14="http://schemas.microsoft.com/office/powerpoint/2010/main" val="3280485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818BF1-8662-46EE-99F8-A20557329FC3}" type="datetime1">
              <a:rPr lang="en-US" smtClean="0"/>
              <a:t>4/19/2019</a:t>
            </a:fld>
            <a:endParaRPr lang="en-US"/>
          </a:p>
        </p:txBody>
      </p:sp>
      <p:sp>
        <p:nvSpPr>
          <p:cNvPr id="5" name="Footer Placeholder 4"/>
          <p:cNvSpPr>
            <a:spLocks noGrp="1"/>
          </p:cNvSpPr>
          <p:nvPr>
            <p:ph type="ftr" sz="quarter" idx="11"/>
          </p:nvPr>
        </p:nvSpPr>
        <p:spPr/>
        <p:txBody>
          <a:bodyPr/>
          <a:lstStyle/>
          <a:p>
            <a:r>
              <a:rPr lang="en-US"/>
              <a:t>© OnCourse Learning</a:t>
            </a:r>
          </a:p>
        </p:txBody>
      </p:sp>
      <p:sp>
        <p:nvSpPr>
          <p:cNvPr id="6" name="Slide Number Placeholder 5"/>
          <p:cNvSpPr>
            <a:spLocks noGrp="1"/>
          </p:cNvSpPr>
          <p:nvPr>
            <p:ph type="sldNum" sz="quarter" idx="12"/>
          </p:nvPr>
        </p:nvSpPr>
        <p:spPr/>
        <p:txBody>
          <a:bodyPr/>
          <a:lstStyle/>
          <a:p>
            <a:fld id="{830DFFEE-7994-4E46-BB19-DCB0C2938174}" type="slidenum">
              <a:rPr lang="en-US" smtClean="0"/>
              <a:t>‹#›</a:t>
            </a:fld>
            <a:endParaRPr lang="en-US"/>
          </a:p>
        </p:txBody>
      </p:sp>
    </p:spTree>
    <p:extLst>
      <p:ext uri="{BB962C8B-B14F-4D97-AF65-F5344CB8AC3E}">
        <p14:creationId xmlns:p14="http://schemas.microsoft.com/office/powerpoint/2010/main" val="2966788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8E96F-2BD8-41A4-A55C-AAD838D230BE}" type="datetime1">
              <a:rPr lang="en-US" smtClean="0"/>
              <a:t>4/19/2019</a:t>
            </a:fld>
            <a:endParaRPr lang="en-US"/>
          </a:p>
        </p:txBody>
      </p:sp>
      <p:sp>
        <p:nvSpPr>
          <p:cNvPr id="6" name="Footer Placeholder 5"/>
          <p:cNvSpPr>
            <a:spLocks noGrp="1"/>
          </p:cNvSpPr>
          <p:nvPr>
            <p:ph type="ftr" sz="quarter" idx="11"/>
          </p:nvPr>
        </p:nvSpPr>
        <p:spPr/>
        <p:txBody>
          <a:bodyPr/>
          <a:lstStyle/>
          <a:p>
            <a:r>
              <a:rPr lang="en-US"/>
              <a:t>© OnCourse Learning</a:t>
            </a:r>
          </a:p>
        </p:txBody>
      </p:sp>
      <p:sp>
        <p:nvSpPr>
          <p:cNvPr id="7" name="Slide Number Placeholder 6"/>
          <p:cNvSpPr>
            <a:spLocks noGrp="1"/>
          </p:cNvSpPr>
          <p:nvPr>
            <p:ph type="sldNum" sz="quarter" idx="12"/>
          </p:nvPr>
        </p:nvSpPr>
        <p:spPr/>
        <p:txBody>
          <a:bodyPr/>
          <a:lstStyle/>
          <a:p>
            <a:fld id="{830DFFEE-7994-4E46-BB19-DCB0C2938174}" type="slidenum">
              <a:rPr lang="en-US" smtClean="0"/>
              <a:t>‹#›</a:t>
            </a:fld>
            <a:endParaRPr lang="en-US"/>
          </a:p>
        </p:txBody>
      </p:sp>
    </p:spTree>
    <p:extLst>
      <p:ext uri="{BB962C8B-B14F-4D97-AF65-F5344CB8AC3E}">
        <p14:creationId xmlns:p14="http://schemas.microsoft.com/office/powerpoint/2010/main" val="2875387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D32A50-38DE-429C-A4A3-FAEB1137E49C}" type="datetime1">
              <a:rPr lang="en-US" smtClean="0"/>
              <a:t>4/19/2019</a:t>
            </a:fld>
            <a:endParaRPr lang="en-US"/>
          </a:p>
        </p:txBody>
      </p:sp>
      <p:sp>
        <p:nvSpPr>
          <p:cNvPr id="8" name="Footer Placeholder 7"/>
          <p:cNvSpPr>
            <a:spLocks noGrp="1"/>
          </p:cNvSpPr>
          <p:nvPr>
            <p:ph type="ftr" sz="quarter" idx="11"/>
          </p:nvPr>
        </p:nvSpPr>
        <p:spPr/>
        <p:txBody>
          <a:bodyPr/>
          <a:lstStyle/>
          <a:p>
            <a:r>
              <a:rPr lang="en-US"/>
              <a:t>© OnCourse Learning</a:t>
            </a:r>
          </a:p>
        </p:txBody>
      </p:sp>
      <p:sp>
        <p:nvSpPr>
          <p:cNvPr id="9" name="Slide Number Placeholder 8"/>
          <p:cNvSpPr>
            <a:spLocks noGrp="1"/>
          </p:cNvSpPr>
          <p:nvPr>
            <p:ph type="sldNum" sz="quarter" idx="12"/>
          </p:nvPr>
        </p:nvSpPr>
        <p:spPr/>
        <p:txBody>
          <a:bodyPr/>
          <a:lstStyle/>
          <a:p>
            <a:fld id="{830DFFEE-7994-4E46-BB19-DCB0C2938174}" type="slidenum">
              <a:rPr lang="en-US" smtClean="0"/>
              <a:t>‹#›</a:t>
            </a:fld>
            <a:endParaRPr lang="en-US"/>
          </a:p>
        </p:txBody>
      </p:sp>
    </p:spTree>
    <p:extLst>
      <p:ext uri="{BB962C8B-B14F-4D97-AF65-F5344CB8AC3E}">
        <p14:creationId xmlns:p14="http://schemas.microsoft.com/office/powerpoint/2010/main" val="1438346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319F1AF5-B0DA-4CEF-AC8D-8068ACFFFB2A}" type="datetime1">
              <a:rPr lang="en-US" smtClean="0"/>
              <a:t>4/19/2019</a:t>
            </a:fld>
            <a:endParaRPr lang="en-US"/>
          </a:p>
        </p:txBody>
      </p:sp>
      <p:sp>
        <p:nvSpPr>
          <p:cNvPr id="4" name="Footer Placeholder 3"/>
          <p:cNvSpPr>
            <a:spLocks noGrp="1"/>
          </p:cNvSpPr>
          <p:nvPr>
            <p:ph type="ftr" sz="quarter" idx="11"/>
          </p:nvPr>
        </p:nvSpPr>
        <p:spPr/>
        <p:txBody>
          <a:bodyPr/>
          <a:lstStyle/>
          <a:p>
            <a:r>
              <a:rPr lang="en-US"/>
              <a:t>© OnCourse Learning</a:t>
            </a:r>
          </a:p>
        </p:txBody>
      </p:sp>
      <p:sp>
        <p:nvSpPr>
          <p:cNvPr id="5" name="Slide Number Placeholder 4"/>
          <p:cNvSpPr>
            <a:spLocks noGrp="1"/>
          </p:cNvSpPr>
          <p:nvPr>
            <p:ph type="sldNum" sz="quarter" idx="12"/>
          </p:nvPr>
        </p:nvSpPr>
        <p:spPr/>
        <p:txBody>
          <a:bodyPr/>
          <a:lstStyle/>
          <a:p>
            <a:fld id="{830DFFEE-7994-4E46-BB19-DCB0C2938174}" type="slidenum">
              <a:rPr lang="en-US" smtClean="0"/>
              <a:t>‹#›</a:t>
            </a:fld>
            <a:endParaRPr lang="en-US"/>
          </a:p>
        </p:txBody>
      </p:sp>
    </p:spTree>
    <p:extLst>
      <p:ext uri="{BB962C8B-B14F-4D97-AF65-F5344CB8AC3E}">
        <p14:creationId xmlns:p14="http://schemas.microsoft.com/office/powerpoint/2010/main" val="2475207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17C013-7B2F-4D12-9019-BA6CDBAF1CF1}" type="datetime1">
              <a:rPr lang="en-US" smtClean="0"/>
              <a:t>4/19/2019</a:t>
            </a:fld>
            <a:endParaRPr lang="en-US"/>
          </a:p>
        </p:txBody>
      </p:sp>
      <p:sp>
        <p:nvSpPr>
          <p:cNvPr id="3" name="Footer Placeholder 2"/>
          <p:cNvSpPr>
            <a:spLocks noGrp="1"/>
          </p:cNvSpPr>
          <p:nvPr>
            <p:ph type="ftr" sz="quarter" idx="11"/>
          </p:nvPr>
        </p:nvSpPr>
        <p:spPr/>
        <p:txBody>
          <a:bodyPr/>
          <a:lstStyle/>
          <a:p>
            <a:r>
              <a:rPr lang="en-US"/>
              <a:t>© OnCourse Learning</a:t>
            </a:r>
          </a:p>
        </p:txBody>
      </p:sp>
      <p:sp>
        <p:nvSpPr>
          <p:cNvPr id="4" name="Slide Number Placeholder 3"/>
          <p:cNvSpPr>
            <a:spLocks noGrp="1"/>
          </p:cNvSpPr>
          <p:nvPr>
            <p:ph type="sldNum" sz="quarter" idx="12"/>
          </p:nvPr>
        </p:nvSpPr>
        <p:spPr/>
        <p:txBody>
          <a:bodyPr/>
          <a:lstStyle/>
          <a:p>
            <a:fld id="{830DFFEE-7994-4E46-BB19-DCB0C2938174}" type="slidenum">
              <a:rPr lang="en-US" smtClean="0"/>
              <a:t>‹#›</a:t>
            </a:fld>
            <a:endParaRPr lang="en-US"/>
          </a:p>
        </p:txBody>
      </p:sp>
    </p:spTree>
    <p:extLst>
      <p:ext uri="{BB962C8B-B14F-4D97-AF65-F5344CB8AC3E}">
        <p14:creationId xmlns:p14="http://schemas.microsoft.com/office/powerpoint/2010/main" val="1185134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612FFA-B67A-40BF-B8AA-E6A0C2D28E75}" type="datetime1">
              <a:rPr lang="en-US" smtClean="0"/>
              <a:t>4/19/2019</a:t>
            </a:fld>
            <a:endParaRPr lang="en-US"/>
          </a:p>
        </p:txBody>
      </p:sp>
      <p:sp>
        <p:nvSpPr>
          <p:cNvPr id="6" name="Footer Placeholder 5"/>
          <p:cNvSpPr>
            <a:spLocks noGrp="1"/>
          </p:cNvSpPr>
          <p:nvPr>
            <p:ph type="ftr" sz="quarter" idx="11"/>
          </p:nvPr>
        </p:nvSpPr>
        <p:spPr/>
        <p:txBody>
          <a:bodyPr/>
          <a:lstStyle/>
          <a:p>
            <a:r>
              <a:rPr lang="en-US"/>
              <a:t>© OnCourse Learning</a:t>
            </a:r>
          </a:p>
        </p:txBody>
      </p:sp>
      <p:sp>
        <p:nvSpPr>
          <p:cNvPr id="7" name="Slide Number Placeholder 6"/>
          <p:cNvSpPr>
            <a:spLocks noGrp="1"/>
          </p:cNvSpPr>
          <p:nvPr>
            <p:ph type="sldNum" sz="quarter" idx="12"/>
          </p:nvPr>
        </p:nvSpPr>
        <p:spPr/>
        <p:txBody>
          <a:bodyPr/>
          <a:lstStyle/>
          <a:p>
            <a:fld id="{830DFFEE-7994-4E46-BB19-DCB0C2938174}" type="slidenum">
              <a:rPr lang="en-US" smtClean="0"/>
              <a:t>‹#›</a:t>
            </a:fld>
            <a:endParaRPr lang="en-US"/>
          </a:p>
        </p:txBody>
      </p:sp>
    </p:spTree>
    <p:extLst>
      <p:ext uri="{BB962C8B-B14F-4D97-AF65-F5344CB8AC3E}">
        <p14:creationId xmlns:p14="http://schemas.microsoft.com/office/powerpoint/2010/main" val="3670660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B07855-F7C4-475D-8831-109A6B551C5E}" type="datetime1">
              <a:rPr lang="en-US" smtClean="0"/>
              <a:t>4/19/2019</a:t>
            </a:fld>
            <a:endParaRPr lang="en-US"/>
          </a:p>
        </p:txBody>
      </p:sp>
      <p:sp>
        <p:nvSpPr>
          <p:cNvPr id="6" name="Footer Placeholder 5"/>
          <p:cNvSpPr>
            <a:spLocks noGrp="1"/>
          </p:cNvSpPr>
          <p:nvPr>
            <p:ph type="ftr" sz="quarter" idx="11"/>
          </p:nvPr>
        </p:nvSpPr>
        <p:spPr/>
        <p:txBody>
          <a:bodyPr/>
          <a:lstStyle/>
          <a:p>
            <a:r>
              <a:rPr lang="en-US"/>
              <a:t>© OnCourse Learning</a:t>
            </a:r>
          </a:p>
        </p:txBody>
      </p:sp>
      <p:sp>
        <p:nvSpPr>
          <p:cNvPr id="7" name="Slide Number Placeholder 6"/>
          <p:cNvSpPr>
            <a:spLocks noGrp="1"/>
          </p:cNvSpPr>
          <p:nvPr>
            <p:ph type="sldNum" sz="quarter" idx="12"/>
          </p:nvPr>
        </p:nvSpPr>
        <p:spPr/>
        <p:txBody>
          <a:bodyPr/>
          <a:lstStyle/>
          <a:p>
            <a:fld id="{830DFFEE-7994-4E46-BB19-DCB0C2938174}" type="slidenum">
              <a:rPr lang="en-US" smtClean="0"/>
              <a:t>‹#›</a:t>
            </a:fld>
            <a:endParaRPr lang="en-US"/>
          </a:p>
        </p:txBody>
      </p:sp>
    </p:spTree>
    <p:extLst>
      <p:ext uri="{BB962C8B-B14F-4D97-AF65-F5344CB8AC3E}">
        <p14:creationId xmlns:p14="http://schemas.microsoft.com/office/powerpoint/2010/main" val="2529512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0A3098-BDC6-48EB-B4A4-5209C8B092F4}" type="datetime1">
              <a:rPr lang="en-US" smtClean="0"/>
              <a:t>4/19/2019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OnCourse Learning</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0DFFEE-7994-4E46-BB19-DCB0C2938174}" type="slidenum">
              <a:rPr lang="en-US" smtClean="0"/>
              <a:t>‹#›</a:t>
            </a:fld>
            <a:endParaRPr lang="en-US"/>
          </a:p>
        </p:txBody>
      </p:sp>
      <p:pic>
        <p:nvPicPr>
          <p:cNvPr id="7" name="Picture 6">
            <a:extLst>
              <a:ext uri="{FF2B5EF4-FFF2-40B4-BE49-F238E27FC236}">
                <a16:creationId xmlns:a16="http://schemas.microsoft.com/office/drawing/2014/main" xmlns="" id="{975A9D48-EA32-4BDA-81AB-B03C29C30DB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3245" cy="1371600"/>
          </a:xfrm>
          <a:prstGeom prst="rect">
            <a:avLst/>
          </a:prstGeom>
          <a:ln>
            <a:solidFill>
              <a:schemeClr val="accent3">
                <a:lumMod val="50000"/>
              </a:schemeClr>
            </a:solidFill>
          </a:ln>
        </p:spPr>
      </p:pic>
      <p:sp>
        <p:nvSpPr>
          <p:cNvPr id="8" name="Rectangle 7">
            <a:extLst>
              <a:ext uri="{FF2B5EF4-FFF2-40B4-BE49-F238E27FC236}">
                <a16:creationId xmlns:a16="http://schemas.microsoft.com/office/drawing/2014/main" xmlns="" id="{3E91B8D6-CC5F-4BA4-B886-390D6B0B0DAF}"/>
              </a:ext>
            </a:extLst>
          </p:cNvPr>
          <p:cNvSpPr/>
          <p:nvPr userDrawn="1"/>
        </p:nvSpPr>
        <p:spPr>
          <a:xfrm>
            <a:off x="4796918" y="270172"/>
            <a:ext cx="3512564"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150" normalizeH="0" baseline="0" noProof="0" dirty="0">
                <a:ln w="11430"/>
                <a:solidFill>
                  <a:srgbClr val="F8F8F8"/>
                </a:solidFill>
                <a:effectLst>
                  <a:outerShdw blurRad="25400" algn="tl" rotWithShape="0">
                    <a:srgbClr val="000000">
                      <a:alpha val="43000"/>
                    </a:srgbClr>
                  </a:outerShdw>
                </a:effectLst>
                <a:uLnTx/>
                <a:uFillTx/>
                <a:latin typeface="+mn-lt"/>
                <a:ea typeface="+mn-ea"/>
                <a:cs typeface="+mn-cs"/>
              </a:rPr>
              <a:t>Chapter 17</a:t>
            </a:r>
          </a:p>
        </p:txBody>
      </p:sp>
    </p:spTree>
    <p:extLst>
      <p:ext uri="{BB962C8B-B14F-4D97-AF65-F5344CB8AC3E}">
        <p14:creationId xmlns:p14="http://schemas.microsoft.com/office/powerpoint/2010/main" val="1891446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50000"/>
          </a:schemeClr>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09600" y="6446837"/>
            <a:ext cx="2895600" cy="365125"/>
          </a:xfrm>
        </p:spPr>
        <p:txBody>
          <a:bodyPr/>
          <a:lstStyle/>
          <a:p>
            <a:r>
              <a:rPr lang="en-US" dirty="0" smtClean="0">
                <a:solidFill>
                  <a:schemeClr val="bg1"/>
                </a:solidFill>
              </a:rPr>
              <a:t>© OnCourse Learning</a:t>
            </a:r>
            <a:endParaRPr lang="en-US" dirty="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76200"/>
            <a:ext cx="5188167" cy="6705600"/>
          </a:xfrm>
          <a:prstGeom prst="rect">
            <a:avLst/>
          </a:prstGeom>
          <a:ln w="25400">
            <a:solidFill>
              <a:schemeClr val="bg1"/>
            </a:solidFill>
          </a:ln>
        </p:spPr>
      </p:pic>
      <p:sp>
        <p:nvSpPr>
          <p:cNvPr id="7" name="Slide Number Placeholder 6"/>
          <p:cNvSpPr>
            <a:spLocks noGrp="1"/>
          </p:cNvSpPr>
          <p:nvPr>
            <p:ph type="sldNum" sz="quarter" idx="12"/>
          </p:nvPr>
        </p:nvSpPr>
        <p:spPr/>
        <p:txBody>
          <a:bodyPr/>
          <a:lstStyle/>
          <a:p>
            <a:fld id="{8C8A8054-BA7E-485D-A931-9CACB0E06F40}" type="slidenum">
              <a:rPr lang="en-US" smtClean="0"/>
              <a:t>1</a:t>
            </a:fld>
            <a:endParaRPr lang="en-US" dirty="0"/>
          </a:p>
        </p:txBody>
      </p:sp>
    </p:spTree>
    <p:extLst>
      <p:ext uri="{BB962C8B-B14F-4D97-AF65-F5344CB8AC3E}">
        <p14:creationId xmlns:p14="http://schemas.microsoft.com/office/powerpoint/2010/main" val="1335104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245" cy="1371600"/>
          </a:xfrm>
          <a:prstGeom prst="rect">
            <a:avLst/>
          </a:prstGeom>
          <a:ln>
            <a:solidFill>
              <a:schemeClr val="accent3">
                <a:lumMod val="50000"/>
              </a:schemeClr>
            </a:solidFill>
          </a:ln>
        </p:spPr>
      </p:pic>
      <p:sp>
        <p:nvSpPr>
          <p:cNvPr id="5" name="Rectangle 4"/>
          <p:cNvSpPr/>
          <p:nvPr/>
        </p:nvSpPr>
        <p:spPr>
          <a:xfrm>
            <a:off x="4572002" y="224135"/>
            <a:ext cx="3512565"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a:ln w="11430"/>
                <a:solidFill>
                  <a:srgbClr val="F8F8F8"/>
                </a:solidFill>
                <a:effectLst>
                  <a:outerShdw blurRad="25400" algn="tl" rotWithShape="0">
                    <a:srgbClr val="000000">
                      <a:alpha val="43000"/>
                    </a:srgbClr>
                  </a:outerShdw>
                </a:effectLst>
              </a:rPr>
              <a:t>Chapter 17</a:t>
            </a:r>
          </a:p>
        </p:txBody>
      </p:sp>
      <p:sp>
        <p:nvSpPr>
          <p:cNvPr id="6" name="Footer Placeholder 5"/>
          <p:cNvSpPr>
            <a:spLocks noGrp="1"/>
          </p:cNvSpPr>
          <p:nvPr>
            <p:ph type="ftr" sz="quarter" idx="11"/>
          </p:nvPr>
        </p:nvSpPr>
        <p:spPr/>
        <p:txBody>
          <a:bodyPr/>
          <a:lstStyle/>
          <a:p>
            <a:r>
              <a:rPr lang="en-US" smtClean="0"/>
              <a:t>© OnCourse Learning</a:t>
            </a:r>
            <a:endParaRPr lang="en-US" dirty="0"/>
          </a:p>
        </p:txBody>
      </p:sp>
      <p:sp>
        <p:nvSpPr>
          <p:cNvPr id="7" name="TextBox 6"/>
          <p:cNvSpPr txBox="1"/>
          <p:nvPr/>
        </p:nvSpPr>
        <p:spPr>
          <a:xfrm>
            <a:off x="228222" y="1676400"/>
            <a:ext cx="8686800" cy="4001095"/>
          </a:xfrm>
          <a:prstGeom prst="rect">
            <a:avLst/>
          </a:prstGeom>
          <a:noFill/>
        </p:spPr>
        <p:txBody>
          <a:bodyPr wrap="square" rtlCol="0">
            <a:spAutoFit/>
          </a:bodyPr>
          <a:lstStyle/>
          <a:p>
            <a:pPr algn="ctr"/>
            <a:r>
              <a:rPr lang="en-US" sz="2400" b="1" dirty="0">
                <a:solidFill>
                  <a:schemeClr val="accent3">
                    <a:lumMod val="50000"/>
                  </a:schemeClr>
                </a:solidFill>
                <a:latin typeface="Arial" pitchFamily="34" charset="0"/>
                <a:cs typeface="Arial" pitchFamily="34" charset="0"/>
              </a:rPr>
              <a:t>Fair Housing</a:t>
            </a:r>
          </a:p>
          <a:p>
            <a:pPr algn="ctr"/>
            <a:endParaRPr lang="en-US" b="1" dirty="0">
              <a:solidFill>
                <a:schemeClr val="accent3">
                  <a:lumMod val="50000"/>
                </a:schemeClr>
              </a:solidFill>
              <a:latin typeface="Arial" pitchFamily="34" charset="0"/>
              <a:cs typeface="Arial" pitchFamily="34" charset="0"/>
            </a:endParaRPr>
          </a:p>
          <a:p>
            <a:pPr>
              <a:lnSpc>
                <a:spcPct val="80000"/>
              </a:lnSpc>
              <a:defRPr/>
            </a:pPr>
            <a:r>
              <a:rPr lang="en-US" altLang="en-US" sz="2000" b="1" dirty="0">
                <a:solidFill>
                  <a:schemeClr val="accent3">
                    <a:lumMod val="50000"/>
                  </a:schemeClr>
                </a:solidFill>
                <a:latin typeface="Arial" pitchFamily="34" charset="0"/>
                <a:cs typeface="Arial" pitchFamily="34" charset="0"/>
              </a:rPr>
              <a:t>Exemptions</a:t>
            </a:r>
          </a:p>
          <a:p>
            <a:pPr>
              <a:lnSpc>
                <a:spcPct val="80000"/>
              </a:lnSpc>
              <a:defRPr/>
            </a:pPr>
            <a:endParaRPr lang="en-US" altLang="en-US" sz="2000" b="1" dirty="0">
              <a:solidFill>
                <a:schemeClr val="accent3">
                  <a:lumMod val="50000"/>
                </a:schemeClr>
              </a:solidFill>
              <a:latin typeface="Times New Roman" pitchFamily="18" charset="0"/>
              <a:cs typeface="Times New Roman" pitchFamily="18" charset="0"/>
            </a:endParaRPr>
          </a:p>
          <a:p>
            <a:pPr marL="688975" lvl="2" indent="-342900">
              <a:buFont typeface="Arial" pitchFamily="34" charset="0"/>
              <a:buChar char="•"/>
              <a:defRPr/>
            </a:pPr>
            <a:r>
              <a:rPr lang="en-US" altLang="en-US" sz="2000" dirty="0">
                <a:latin typeface="Times New Roman" pitchFamily="18" charset="0"/>
                <a:cs typeface="Times New Roman" pitchFamily="18" charset="0"/>
              </a:rPr>
              <a:t>An owner of an apartment building containing not more than four apartments is exempt in the rental of the apartments, provided the </a:t>
            </a:r>
            <a:r>
              <a:rPr lang="en-US" altLang="en-US" sz="2000" b="1" dirty="0">
                <a:latin typeface="Times New Roman" pitchFamily="18" charset="0"/>
                <a:cs typeface="Times New Roman" pitchFamily="18" charset="0"/>
              </a:rPr>
              <a:t>OWNER</a:t>
            </a:r>
            <a:r>
              <a:rPr lang="en-US" altLang="en-US" sz="2000" dirty="0">
                <a:latin typeface="Times New Roman" pitchFamily="18" charset="0"/>
                <a:cs typeface="Times New Roman" pitchFamily="18" charset="0"/>
              </a:rPr>
              <a:t> occupies one of the apartments as a personal residence.</a:t>
            </a:r>
          </a:p>
          <a:p>
            <a:pPr marL="688975" lvl="2" indent="-342900">
              <a:buFont typeface="Arial" pitchFamily="34" charset="0"/>
              <a:buChar char="•"/>
              <a:defRPr/>
            </a:pPr>
            <a:endParaRPr lang="en-US" altLang="en-US" sz="2000" dirty="0">
              <a:latin typeface="Times New Roman" pitchFamily="18" charset="0"/>
              <a:cs typeface="Times New Roman" pitchFamily="18" charset="0"/>
            </a:endParaRPr>
          </a:p>
          <a:p>
            <a:pPr marL="688975" lvl="2" indent="-342900">
              <a:buFont typeface="Arial" pitchFamily="34" charset="0"/>
              <a:buChar char="•"/>
              <a:defRPr/>
            </a:pPr>
            <a:r>
              <a:rPr lang="en-US" altLang="en-US" sz="2000" dirty="0">
                <a:latin typeface="Times New Roman" pitchFamily="18" charset="0"/>
                <a:cs typeface="Times New Roman" pitchFamily="18" charset="0"/>
              </a:rPr>
              <a:t>Religious organizations or private clubs who operate properties for members:</a:t>
            </a:r>
          </a:p>
          <a:p>
            <a:pPr marL="1146175" lvl="3" indent="-342900">
              <a:buFont typeface="Courier New" panose="02070309020205020404" pitchFamily="49" charset="0"/>
              <a:buChar char="o"/>
              <a:defRPr/>
            </a:pPr>
            <a:r>
              <a:rPr lang="en-US" altLang="en-US" sz="2000" dirty="0">
                <a:latin typeface="Times New Roman" pitchFamily="18" charset="0"/>
                <a:cs typeface="Times New Roman" pitchFamily="18" charset="0"/>
              </a:rPr>
              <a:t>not for commercial purposes</a:t>
            </a:r>
          </a:p>
          <a:p>
            <a:pPr marL="1146175" lvl="3" indent="-342900">
              <a:buFont typeface="Courier New" panose="02070309020205020404" pitchFamily="49" charset="0"/>
              <a:buChar char="o"/>
              <a:defRPr/>
            </a:pPr>
            <a:r>
              <a:rPr lang="en-US" altLang="en-US" sz="2000" dirty="0">
                <a:latin typeface="Times New Roman" pitchFamily="18" charset="0"/>
                <a:cs typeface="Times New Roman" pitchFamily="18" charset="0"/>
              </a:rPr>
              <a:t>membership in organization is not restricted on account of </a:t>
            </a:r>
            <a:r>
              <a:rPr lang="en-US" altLang="en-US" sz="2000" dirty="0" err="1">
                <a:latin typeface="Times New Roman" pitchFamily="18" charset="0"/>
                <a:cs typeface="Times New Roman" pitchFamily="18" charset="0"/>
              </a:rPr>
              <a:t>of</a:t>
            </a:r>
            <a:r>
              <a:rPr lang="en-US" altLang="en-US" sz="2000" dirty="0">
                <a:latin typeface="Times New Roman" pitchFamily="18" charset="0"/>
                <a:cs typeface="Times New Roman" pitchFamily="18" charset="0"/>
              </a:rPr>
              <a:t> race, color, sex, national origin, handicap, or familial status. </a:t>
            </a:r>
          </a:p>
        </p:txBody>
      </p:sp>
      <p:sp>
        <p:nvSpPr>
          <p:cNvPr id="2" name="Slide Number Placeholder 1"/>
          <p:cNvSpPr>
            <a:spLocks noGrp="1"/>
          </p:cNvSpPr>
          <p:nvPr>
            <p:ph type="sldNum" sz="quarter" idx="12"/>
          </p:nvPr>
        </p:nvSpPr>
        <p:spPr/>
        <p:txBody>
          <a:bodyPr/>
          <a:lstStyle/>
          <a:p>
            <a:fld id="{830DFFEE-7994-4E46-BB19-DCB0C2938174}" type="slidenum">
              <a:rPr lang="en-US" smtClean="0"/>
              <a:t>10</a:t>
            </a:fld>
            <a:endParaRPr lang="en-US"/>
          </a:p>
        </p:txBody>
      </p:sp>
    </p:spTree>
    <p:extLst>
      <p:ext uri="{BB962C8B-B14F-4D97-AF65-F5344CB8AC3E}">
        <p14:creationId xmlns:p14="http://schemas.microsoft.com/office/powerpoint/2010/main" val="650081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245" cy="1371600"/>
          </a:xfrm>
          <a:prstGeom prst="rect">
            <a:avLst/>
          </a:prstGeom>
          <a:ln>
            <a:solidFill>
              <a:schemeClr val="accent3">
                <a:lumMod val="50000"/>
              </a:schemeClr>
            </a:solidFill>
          </a:ln>
        </p:spPr>
      </p:pic>
      <p:sp>
        <p:nvSpPr>
          <p:cNvPr id="5" name="Rectangle 4"/>
          <p:cNvSpPr/>
          <p:nvPr/>
        </p:nvSpPr>
        <p:spPr>
          <a:xfrm>
            <a:off x="4572002" y="224135"/>
            <a:ext cx="3512565"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a:ln w="11430"/>
                <a:solidFill>
                  <a:srgbClr val="F8F8F8"/>
                </a:solidFill>
                <a:effectLst>
                  <a:outerShdw blurRad="25400" algn="tl" rotWithShape="0">
                    <a:srgbClr val="000000">
                      <a:alpha val="43000"/>
                    </a:srgbClr>
                  </a:outerShdw>
                </a:effectLst>
              </a:rPr>
              <a:t>Chapter 17</a:t>
            </a:r>
          </a:p>
        </p:txBody>
      </p:sp>
      <p:sp>
        <p:nvSpPr>
          <p:cNvPr id="6" name="Footer Placeholder 5"/>
          <p:cNvSpPr>
            <a:spLocks noGrp="1"/>
          </p:cNvSpPr>
          <p:nvPr>
            <p:ph type="ftr" sz="quarter" idx="11"/>
          </p:nvPr>
        </p:nvSpPr>
        <p:spPr/>
        <p:txBody>
          <a:bodyPr/>
          <a:lstStyle/>
          <a:p>
            <a:r>
              <a:rPr lang="en-US" smtClean="0"/>
              <a:t>© OnCourse Learning</a:t>
            </a:r>
            <a:endParaRPr lang="en-US" dirty="0"/>
          </a:p>
        </p:txBody>
      </p:sp>
      <p:sp>
        <p:nvSpPr>
          <p:cNvPr id="7" name="TextBox 6"/>
          <p:cNvSpPr txBox="1"/>
          <p:nvPr/>
        </p:nvSpPr>
        <p:spPr>
          <a:xfrm>
            <a:off x="304800" y="1447800"/>
            <a:ext cx="8686800" cy="1846659"/>
          </a:xfrm>
          <a:prstGeom prst="rect">
            <a:avLst/>
          </a:prstGeom>
          <a:noFill/>
        </p:spPr>
        <p:txBody>
          <a:bodyPr wrap="square" rtlCol="0">
            <a:spAutoFit/>
          </a:bodyPr>
          <a:lstStyle/>
          <a:p>
            <a:pPr algn="ctr"/>
            <a:r>
              <a:rPr lang="en-US" sz="2400" b="1" dirty="0">
                <a:solidFill>
                  <a:schemeClr val="accent3">
                    <a:lumMod val="50000"/>
                  </a:schemeClr>
                </a:solidFill>
                <a:latin typeface="Arial" pitchFamily="34" charset="0"/>
                <a:cs typeface="Arial" pitchFamily="34" charset="0"/>
              </a:rPr>
              <a:t>Fair Housing</a:t>
            </a:r>
          </a:p>
          <a:p>
            <a:pPr algn="ctr"/>
            <a:endParaRPr lang="en-US" b="1" dirty="0">
              <a:solidFill>
                <a:schemeClr val="accent3">
                  <a:lumMod val="50000"/>
                </a:schemeClr>
              </a:solidFill>
              <a:latin typeface="Arial" pitchFamily="34" charset="0"/>
              <a:cs typeface="Arial" pitchFamily="34" charset="0"/>
            </a:endParaRPr>
          </a:p>
          <a:p>
            <a:pPr>
              <a:lnSpc>
                <a:spcPct val="80000"/>
              </a:lnSpc>
              <a:defRPr/>
            </a:pPr>
            <a:r>
              <a:rPr lang="en-US" altLang="en-US" sz="2000" b="1" dirty="0">
                <a:solidFill>
                  <a:schemeClr val="accent3">
                    <a:lumMod val="50000"/>
                  </a:schemeClr>
                </a:solidFill>
                <a:latin typeface="Arial" pitchFamily="34" charset="0"/>
                <a:cs typeface="Arial" pitchFamily="34" charset="0"/>
              </a:rPr>
              <a:t>Exemptions</a:t>
            </a:r>
          </a:p>
          <a:p>
            <a:pPr>
              <a:lnSpc>
                <a:spcPct val="80000"/>
              </a:lnSpc>
              <a:defRPr/>
            </a:pPr>
            <a:endParaRPr lang="en-US" altLang="en-US" sz="2000" b="1" dirty="0">
              <a:solidFill>
                <a:schemeClr val="accent3">
                  <a:lumMod val="50000"/>
                </a:schemeClr>
              </a:solidFill>
              <a:latin typeface="Times New Roman" pitchFamily="18" charset="0"/>
              <a:cs typeface="Times New Roman" pitchFamily="18" charset="0"/>
            </a:endParaRPr>
          </a:p>
          <a:p>
            <a:pPr marL="688975" lvl="2" indent="-342900">
              <a:buFont typeface="Arial" pitchFamily="34" charset="0"/>
              <a:buChar char="•"/>
              <a:defRPr/>
            </a:pPr>
            <a:r>
              <a:rPr lang="en-US" altLang="en-US" sz="2000" dirty="0">
                <a:latin typeface="Times New Roman" pitchFamily="18" charset="0"/>
                <a:cs typeface="Times New Roman" pitchFamily="18" charset="0"/>
              </a:rPr>
              <a:t>In certain cases involving housing for the elderly, there is limited exemption permitting discrimination based on familial status</a:t>
            </a:r>
          </a:p>
        </p:txBody>
      </p:sp>
      <p:sp>
        <p:nvSpPr>
          <p:cNvPr id="2" name="Slide Number Placeholder 1"/>
          <p:cNvSpPr>
            <a:spLocks noGrp="1"/>
          </p:cNvSpPr>
          <p:nvPr>
            <p:ph type="sldNum" sz="quarter" idx="12"/>
          </p:nvPr>
        </p:nvSpPr>
        <p:spPr/>
        <p:txBody>
          <a:bodyPr/>
          <a:lstStyle/>
          <a:p>
            <a:fld id="{830DFFEE-7994-4E46-BB19-DCB0C2938174}" type="slidenum">
              <a:rPr lang="en-US" smtClean="0"/>
              <a:t>11</a:t>
            </a:fld>
            <a:endParaRPr lang="en-US"/>
          </a:p>
        </p:txBody>
      </p:sp>
    </p:spTree>
    <p:extLst>
      <p:ext uri="{BB962C8B-B14F-4D97-AF65-F5344CB8AC3E}">
        <p14:creationId xmlns:p14="http://schemas.microsoft.com/office/powerpoint/2010/main" val="18233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245" cy="1371600"/>
          </a:xfrm>
          <a:prstGeom prst="rect">
            <a:avLst/>
          </a:prstGeom>
          <a:ln>
            <a:solidFill>
              <a:schemeClr val="accent3">
                <a:lumMod val="50000"/>
              </a:schemeClr>
            </a:solidFill>
          </a:ln>
        </p:spPr>
      </p:pic>
      <p:sp>
        <p:nvSpPr>
          <p:cNvPr id="5" name="Rectangle 4"/>
          <p:cNvSpPr/>
          <p:nvPr/>
        </p:nvSpPr>
        <p:spPr>
          <a:xfrm>
            <a:off x="4572002" y="224135"/>
            <a:ext cx="3512565"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a:ln w="11430"/>
                <a:solidFill>
                  <a:srgbClr val="F8F8F8"/>
                </a:solidFill>
                <a:effectLst>
                  <a:outerShdw blurRad="25400" algn="tl" rotWithShape="0">
                    <a:srgbClr val="000000">
                      <a:alpha val="43000"/>
                    </a:srgbClr>
                  </a:outerShdw>
                </a:effectLst>
              </a:rPr>
              <a:t>Chapter 17</a:t>
            </a:r>
          </a:p>
        </p:txBody>
      </p:sp>
      <p:sp>
        <p:nvSpPr>
          <p:cNvPr id="6" name="Footer Placeholder 5"/>
          <p:cNvSpPr>
            <a:spLocks noGrp="1"/>
          </p:cNvSpPr>
          <p:nvPr>
            <p:ph type="ftr" sz="quarter" idx="11"/>
          </p:nvPr>
        </p:nvSpPr>
        <p:spPr/>
        <p:txBody>
          <a:bodyPr/>
          <a:lstStyle/>
          <a:p>
            <a:r>
              <a:rPr lang="en-US" smtClean="0"/>
              <a:t>© OnCourse Learning</a:t>
            </a:r>
            <a:endParaRPr lang="en-US" dirty="0"/>
          </a:p>
        </p:txBody>
      </p:sp>
      <p:sp>
        <p:nvSpPr>
          <p:cNvPr id="7" name="TextBox 6"/>
          <p:cNvSpPr txBox="1"/>
          <p:nvPr/>
        </p:nvSpPr>
        <p:spPr>
          <a:xfrm>
            <a:off x="304800" y="1447800"/>
            <a:ext cx="8686800" cy="4585871"/>
          </a:xfrm>
          <a:prstGeom prst="rect">
            <a:avLst/>
          </a:prstGeom>
          <a:noFill/>
        </p:spPr>
        <p:txBody>
          <a:bodyPr wrap="square" rtlCol="0">
            <a:spAutoFit/>
          </a:bodyPr>
          <a:lstStyle/>
          <a:p>
            <a:pPr algn="ctr"/>
            <a:r>
              <a:rPr lang="en-US" sz="2400" b="1" dirty="0">
                <a:solidFill>
                  <a:schemeClr val="accent3">
                    <a:lumMod val="50000"/>
                  </a:schemeClr>
                </a:solidFill>
                <a:latin typeface="Arial" pitchFamily="34" charset="0"/>
                <a:cs typeface="Arial" pitchFamily="34" charset="0"/>
              </a:rPr>
              <a:t>Fair Housing</a:t>
            </a:r>
          </a:p>
          <a:p>
            <a:pPr algn="ctr"/>
            <a:endParaRPr lang="en-US" b="1" dirty="0">
              <a:solidFill>
                <a:schemeClr val="accent3">
                  <a:lumMod val="50000"/>
                </a:schemeClr>
              </a:solidFill>
              <a:latin typeface="Arial" pitchFamily="34" charset="0"/>
              <a:cs typeface="Arial" pitchFamily="34" charset="0"/>
            </a:endParaRPr>
          </a:p>
          <a:p>
            <a:pPr>
              <a:lnSpc>
                <a:spcPct val="80000"/>
              </a:lnSpc>
              <a:defRPr/>
            </a:pPr>
            <a:r>
              <a:rPr lang="en-US" altLang="en-US" sz="2000" b="1" dirty="0">
                <a:solidFill>
                  <a:schemeClr val="accent3">
                    <a:lumMod val="50000"/>
                  </a:schemeClr>
                </a:solidFill>
                <a:latin typeface="Arial" pitchFamily="34" charset="0"/>
                <a:cs typeface="Arial" pitchFamily="34" charset="0"/>
              </a:rPr>
              <a:t>Enforcement</a:t>
            </a:r>
          </a:p>
          <a:p>
            <a:pPr>
              <a:lnSpc>
                <a:spcPct val="80000"/>
              </a:lnSpc>
              <a:defRPr/>
            </a:pPr>
            <a:endParaRPr lang="en-US" altLang="en-US" sz="2000" b="1" dirty="0">
              <a:solidFill>
                <a:schemeClr val="accent3">
                  <a:lumMod val="50000"/>
                </a:schemeClr>
              </a:solidFill>
              <a:latin typeface="Times New Roman" pitchFamily="18" charset="0"/>
              <a:cs typeface="Times New Roman" pitchFamily="18" charset="0"/>
            </a:endParaRPr>
          </a:p>
          <a:p>
            <a:pPr marL="342900" lvl="1" indent="-342900">
              <a:lnSpc>
                <a:spcPct val="90000"/>
              </a:lnSpc>
              <a:buFont typeface="Wingdings" pitchFamily="2" charset="2"/>
              <a:buChar char="q"/>
              <a:defRPr/>
            </a:pPr>
            <a:r>
              <a:rPr lang="en-US" altLang="en-US" sz="2000" dirty="0">
                <a:latin typeface="Times New Roman" pitchFamily="18" charset="0"/>
                <a:cs typeface="Times New Roman" pitchFamily="18" charset="0"/>
              </a:rPr>
              <a:t>The Federal Fair Housing Act is enforced in three ways:</a:t>
            </a:r>
          </a:p>
          <a:p>
            <a:pPr marL="342900" lvl="1" indent="-342900">
              <a:buFont typeface="Wingdings" pitchFamily="2" charset="2"/>
              <a:buChar char="q"/>
              <a:defRPr/>
            </a:pPr>
            <a:endParaRPr lang="en-US" altLang="en-US" sz="2000" dirty="0">
              <a:latin typeface="Times New Roman" pitchFamily="18" charset="0"/>
              <a:cs typeface="Times New Roman" pitchFamily="18" charset="0"/>
            </a:endParaRPr>
          </a:p>
          <a:p>
            <a:pPr marL="857250" lvl="2" indent="-457200">
              <a:buFont typeface="+mj-lt"/>
              <a:buAutoNum type="arabicPeriod"/>
              <a:defRPr/>
            </a:pPr>
            <a:r>
              <a:rPr lang="en-US" altLang="en-US" sz="2000" dirty="0">
                <a:latin typeface="Times New Roman" pitchFamily="18" charset="0"/>
                <a:cs typeface="Times New Roman" pitchFamily="18" charset="0"/>
              </a:rPr>
              <a:t>Administrative procedure through the Office of Equal Opportunity of the Department of Housing and Urban Development (HUD)</a:t>
            </a:r>
          </a:p>
          <a:p>
            <a:pPr marL="1141413" lvl="3" indent="-342900">
              <a:buFont typeface="Courier New" panose="02070309020205020404" pitchFamily="49" charset="0"/>
              <a:buChar char="o"/>
              <a:defRPr/>
            </a:pPr>
            <a:r>
              <a:rPr lang="en-US" altLang="en-US" sz="2000" dirty="0">
                <a:latin typeface="Times New Roman" pitchFamily="18" charset="0"/>
                <a:cs typeface="Times New Roman" pitchFamily="18" charset="0"/>
              </a:rPr>
              <a:t>Can act on its own information and initiative.</a:t>
            </a:r>
          </a:p>
          <a:p>
            <a:pPr marL="1141413" lvl="3" indent="-342900">
              <a:buFont typeface="Courier New" panose="02070309020205020404" pitchFamily="49" charset="0"/>
              <a:buChar char="o"/>
              <a:defRPr/>
            </a:pPr>
            <a:r>
              <a:rPr lang="en-US" altLang="en-US" sz="2000" dirty="0">
                <a:latin typeface="Times New Roman" pitchFamily="18" charset="0"/>
                <a:cs typeface="Times New Roman" pitchFamily="18" charset="0"/>
              </a:rPr>
              <a:t>Must act in response to complaints filed up to one year after alleged discrimination.</a:t>
            </a:r>
          </a:p>
          <a:p>
            <a:pPr marL="1141413" lvl="3" indent="-342900">
              <a:buFont typeface="Courier New" panose="02070309020205020404" pitchFamily="49" charset="0"/>
              <a:buChar char="o"/>
              <a:defRPr/>
            </a:pPr>
            <a:r>
              <a:rPr lang="en-US" altLang="en-US" sz="2000" dirty="0">
                <a:latin typeface="Times New Roman" pitchFamily="18" charset="0"/>
                <a:cs typeface="Times New Roman" pitchFamily="18" charset="0"/>
              </a:rPr>
              <a:t>Complaints made to HUD are referred to the North Carolina Human Relations Commission.</a:t>
            </a:r>
          </a:p>
          <a:p>
            <a:pPr marL="1141413" lvl="3" indent="-342900">
              <a:buFont typeface="Courier New" panose="02070309020205020404" pitchFamily="49" charset="0"/>
              <a:buChar char="o"/>
              <a:defRPr/>
            </a:pPr>
            <a:r>
              <a:rPr lang="en-US" altLang="en-US" sz="2000" dirty="0">
                <a:latin typeface="Times New Roman" pitchFamily="18" charset="0"/>
                <a:cs typeface="Times New Roman" pitchFamily="18" charset="0"/>
              </a:rPr>
              <a:t>Fines of $10,000, $25,000, or $50,000 can be imposed by the Commission for frequent or numerous infractions.</a:t>
            </a:r>
          </a:p>
        </p:txBody>
      </p:sp>
      <p:sp>
        <p:nvSpPr>
          <p:cNvPr id="2" name="Slide Number Placeholder 1"/>
          <p:cNvSpPr>
            <a:spLocks noGrp="1"/>
          </p:cNvSpPr>
          <p:nvPr>
            <p:ph type="sldNum" sz="quarter" idx="12"/>
          </p:nvPr>
        </p:nvSpPr>
        <p:spPr/>
        <p:txBody>
          <a:bodyPr/>
          <a:lstStyle/>
          <a:p>
            <a:fld id="{830DFFEE-7994-4E46-BB19-DCB0C2938174}" type="slidenum">
              <a:rPr lang="en-US" smtClean="0"/>
              <a:t>12</a:t>
            </a:fld>
            <a:endParaRPr lang="en-US"/>
          </a:p>
        </p:txBody>
      </p:sp>
    </p:spTree>
    <p:extLst>
      <p:ext uri="{BB962C8B-B14F-4D97-AF65-F5344CB8AC3E}">
        <p14:creationId xmlns:p14="http://schemas.microsoft.com/office/powerpoint/2010/main" val="720184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245" cy="1371600"/>
          </a:xfrm>
          <a:prstGeom prst="rect">
            <a:avLst/>
          </a:prstGeom>
          <a:ln>
            <a:solidFill>
              <a:schemeClr val="accent3">
                <a:lumMod val="50000"/>
              </a:schemeClr>
            </a:solidFill>
          </a:ln>
        </p:spPr>
      </p:pic>
      <p:sp>
        <p:nvSpPr>
          <p:cNvPr id="5" name="Rectangle 4"/>
          <p:cNvSpPr/>
          <p:nvPr/>
        </p:nvSpPr>
        <p:spPr>
          <a:xfrm>
            <a:off x="4572002" y="224135"/>
            <a:ext cx="3512565"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a:ln w="11430"/>
                <a:solidFill>
                  <a:srgbClr val="F8F8F8"/>
                </a:solidFill>
                <a:effectLst>
                  <a:outerShdw blurRad="25400" algn="tl" rotWithShape="0">
                    <a:srgbClr val="000000">
                      <a:alpha val="43000"/>
                    </a:srgbClr>
                  </a:outerShdw>
                </a:effectLst>
              </a:rPr>
              <a:t>Chapter 17</a:t>
            </a:r>
          </a:p>
        </p:txBody>
      </p:sp>
      <p:sp>
        <p:nvSpPr>
          <p:cNvPr id="6" name="Footer Placeholder 5"/>
          <p:cNvSpPr>
            <a:spLocks noGrp="1"/>
          </p:cNvSpPr>
          <p:nvPr>
            <p:ph type="ftr" sz="quarter" idx="11"/>
          </p:nvPr>
        </p:nvSpPr>
        <p:spPr/>
        <p:txBody>
          <a:bodyPr/>
          <a:lstStyle/>
          <a:p>
            <a:r>
              <a:rPr lang="en-US" smtClean="0"/>
              <a:t>© OnCourse Learning</a:t>
            </a:r>
            <a:endParaRPr lang="en-US" dirty="0"/>
          </a:p>
        </p:txBody>
      </p:sp>
      <p:sp>
        <p:nvSpPr>
          <p:cNvPr id="7" name="TextBox 6"/>
          <p:cNvSpPr txBox="1"/>
          <p:nvPr/>
        </p:nvSpPr>
        <p:spPr>
          <a:xfrm>
            <a:off x="304800" y="1447800"/>
            <a:ext cx="8686800" cy="4001095"/>
          </a:xfrm>
          <a:prstGeom prst="rect">
            <a:avLst/>
          </a:prstGeom>
          <a:noFill/>
        </p:spPr>
        <p:txBody>
          <a:bodyPr wrap="square" rtlCol="0">
            <a:spAutoFit/>
          </a:bodyPr>
          <a:lstStyle/>
          <a:p>
            <a:pPr algn="ctr"/>
            <a:r>
              <a:rPr lang="en-US" sz="2400" b="1" dirty="0">
                <a:solidFill>
                  <a:schemeClr val="accent3">
                    <a:lumMod val="50000"/>
                  </a:schemeClr>
                </a:solidFill>
                <a:latin typeface="Arial" pitchFamily="34" charset="0"/>
                <a:cs typeface="Arial" pitchFamily="34" charset="0"/>
              </a:rPr>
              <a:t>Fair Housing</a:t>
            </a:r>
          </a:p>
          <a:p>
            <a:pPr algn="ctr"/>
            <a:endParaRPr lang="en-US" b="1" dirty="0">
              <a:solidFill>
                <a:schemeClr val="accent3">
                  <a:lumMod val="50000"/>
                </a:schemeClr>
              </a:solidFill>
              <a:latin typeface="Arial" pitchFamily="34" charset="0"/>
              <a:cs typeface="Arial" pitchFamily="34" charset="0"/>
            </a:endParaRPr>
          </a:p>
          <a:p>
            <a:pPr>
              <a:lnSpc>
                <a:spcPct val="80000"/>
              </a:lnSpc>
              <a:defRPr/>
            </a:pPr>
            <a:r>
              <a:rPr lang="en-US" altLang="en-US" sz="2000" b="1" dirty="0">
                <a:solidFill>
                  <a:schemeClr val="accent3">
                    <a:lumMod val="50000"/>
                  </a:schemeClr>
                </a:solidFill>
                <a:latin typeface="Arial" pitchFamily="34" charset="0"/>
                <a:cs typeface="Arial" pitchFamily="34" charset="0"/>
              </a:rPr>
              <a:t>Enforcement</a:t>
            </a:r>
          </a:p>
          <a:p>
            <a:pPr>
              <a:lnSpc>
                <a:spcPct val="80000"/>
              </a:lnSpc>
              <a:defRPr/>
            </a:pPr>
            <a:endParaRPr lang="en-US" altLang="en-US" sz="2000" b="1" dirty="0">
              <a:solidFill>
                <a:schemeClr val="accent3">
                  <a:lumMod val="50000"/>
                </a:schemeClr>
              </a:solidFill>
              <a:latin typeface="Times New Roman" pitchFamily="18" charset="0"/>
              <a:cs typeface="Times New Roman" pitchFamily="18" charset="0"/>
            </a:endParaRPr>
          </a:p>
          <a:p>
            <a:pPr marL="457200" lvl="2" indent="-457200">
              <a:buFont typeface="+mj-lt"/>
              <a:buAutoNum type="arabicPeriod" startAt="2"/>
              <a:defRPr/>
            </a:pPr>
            <a:r>
              <a:rPr lang="en-US" altLang="en-US" sz="2000" dirty="0">
                <a:latin typeface="Times New Roman" pitchFamily="18" charset="0"/>
                <a:cs typeface="Times New Roman" pitchFamily="18" charset="0"/>
              </a:rPr>
              <a:t>By Civil Suit:</a:t>
            </a:r>
          </a:p>
          <a:p>
            <a:pPr marL="742950" lvl="3" indent="-342900">
              <a:buFont typeface="Courier New" panose="02070309020205020404" pitchFamily="49" charset="0"/>
              <a:buChar char="o"/>
              <a:defRPr/>
            </a:pPr>
            <a:r>
              <a:rPr lang="en-US" altLang="en-US" sz="2000" dirty="0">
                <a:latin typeface="Times New Roman" pitchFamily="18" charset="0"/>
                <a:cs typeface="Times New Roman" pitchFamily="18" charset="0"/>
              </a:rPr>
              <a:t>Can be brought by the aggrieved party in a federal district court within two years of the alleged violation of the Act.</a:t>
            </a:r>
          </a:p>
          <a:p>
            <a:pPr marL="742950" lvl="3" indent="-342900">
              <a:buFont typeface="Courier New" panose="02070309020205020404" pitchFamily="49" charset="0"/>
              <a:buChar char="o"/>
              <a:defRPr/>
            </a:pPr>
            <a:endParaRPr lang="en-US" altLang="en-US" sz="2000" dirty="0">
              <a:latin typeface="Times New Roman" pitchFamily="18" charset="0"/>
              <a:cs typeface="Times New Roman" pitchFamily="18" charset="0"/>
            </a:endParaRPr>
          </a:p>
          <a:p>
            <a:pPr marL="457200" lvl="2" indent="-457200">
              <a:buFont typeface="+mj-lt"/>
              <a:buAutoNum type="arabicPeriod" startAt="3"/>
              <a:defRPr/>
            </a:pPr>
            <a:r>
              <a:rPr lang="en-US" altLang="en-US" sz="2000" dirty="0">
                <a:latin typeface="Times New Roman" pitchFamily="18" charset="0"/>
                <a:cs typeface="Times New Roman" pitchFamily="18" charset="0"/>
              </a:rPr>
              <a:t>The Department of Justice:</a:t>
            </a:r>
          </a:p>
          <a:p>
            <a:pPr marL="688975" lvl="3" indent="-342900">
              <a:buFont typeface="Courier New" panose="02070309020205020404" pitchFamily="49" charset="0"/>
              <a:buChar char="o"/>
              <a:defRPr/>
            </a:pPr>
            <a:r>
              <a:rPr lang="en-US" altLang="en-US" sz="2000" dirty="0">
                <a:latin typeface="Times New Roman" pitchFamily="18" charset="0"/>
                <a:cs typeface="Times New Roman" pitchFamily="18" charset="0"/>
              </a:rPr>
              <a:t>Can file a civil suit in any appropriate U.S. District Court where the Attorney General has reasonable cause to believe that any person or group is engaged in a pattern of violation of the Act and, as such, raises an issue of general public importance.</a:t>
            </a:r>
          </a:p>
        </p:txBody>
      </p:sp>
      <p:sp>
        <p:nvSpPr>
          <p:cNvPr id="2" name="Slide Number Placeholder 1"/>
          <p:cNvSpPr>
            <a:spLocks noGrp="1"/>
          </p:cNvSpPr>
          <p:nvPr>
            <p:ph type="sldNum" sz="quarter" idx="12"/>
          </p:nvPr>
        </p:nvSpPr>
        <p:spPr/>
        <p:txBody>
          <a:bodyPr/>
          <a:lstStyle/>
          <a:p>
            <a:fld id="{830DFFEE-7994-4E46-BB19-DCB0C2938174}" type="slidenum">
              <a:rPr lang="en-US" smtClean="0"/>
              <a:t>13</a:t>
            </a:fld>
            <a:endParaRPr lang="en-US"/>
          </a:p>
        </p:txBody>
      </p:sp>
    </p:spTree>
    <p:extLst>
      <p:ext uri="{BB962C8B-B14F-4D97-AF65-F5344CB8AC3E}">
        <p14:creationId xmlns:p14="http://schemas.microsoft.com/office/powerpoint/2010/main" val="2095402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245" cy="1371600"/>
          </a:xfrm>
          <a:prstGeom prst="rect">
            <a:avLst/>
          </a:prstGeom>
          <a:ln>
            <a:solidFill>
              <a:schemeClr val="accent3">
                <a:lumMod val="50000"/>
              </a:schemeClr>
            </a:solidFill>
          </a:ln>
        </p:spPr>
      </p:pic>
      <p:sp>
        <p:nvSpPr>
          <p:cNvPr id="5" name="Rectangle 4"/>
          <p:cNvSpPr/>
          <p:nvPr/>
        </p:nvSpPr>
        <p:spPr>
          <a:xfrm>
            <a:off x="4572002" y="224135"/>
            <a:ext cx="3512565"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a:ln w="11430"/>
                <a:solidFill>
                  <a:srgbClr val="F8F8F8"/>
                </a:solidFill>
                <a:effectLst>
                  <a:outerShdw blurRad="25400" algn="tl" rotWithShape="0">
                    <a:srgbClr val="000000">
                      <a:alpha val="43000"/>
                    </a:srgbClr>
                  </a:outerShdw>
                </a:effectLst>
              </a:rPr>
              <a:t>Chapter 17</a:t>
            </a:r>
          </a:p>
        </p:txBody>
      </p:sp>
      <p:sp>
        <p:nvSpPr>
          <p:cNvPr id="6" name="Footer Placeholder 5"/>
          <p:cNvSpPr>
            <a:spLocks noGrp="1"/>
          </p:cNvSpPr>
          <p:nvPr>
            <p:ph type="ftr" sz="quarter" idx="11"/>
          </p:nvPr>
        </p:nvSpPr>
        <p:spPr/>
        <p:txBody>
          <a:bodyPr/>
          <a:lstStyle/>
          <a:p>
            <a:r>
              <a:rPr lang="en-US" smtClean="0"/>
              <a:t>© OnCourse Learning</a:t>
            </a:r>
            <a:endParaRPr lang="en-US" dirty="0"/>
          </a:p>
        </p:txBody>
      </p:sp>
      <p:sp>
        <p:nvSpPr>
          <p:cNvPr id="7" name="TextBox 6"/>
          <p:cNvSpPr txBox="1"/>
          <p:nvPr/>
        </p:nvSpPr>
        <p:spPr>
          <a:xfrm>
            <a:off x="304800" y="1447800"/>
            <a:ext cx="8686800" cy="4739759"/>
          </a:xfrm>
          <a:prstGeom prst="rect">
            <a:avLst/>
          </a:prstGeom>
          <a:noFill/>
        </p:spPr>
        <p:txBody>
          <a:bodyPr wrap="square" rtlCol="0">
            <a:spAutoFit/>
          </a:bodyPr>
          <a:lstStyle/>
          <a:p>
            <a:pPr algn="ctr"/>
            <a:r>
              <a:rPr lang="en-US" sz="2400" b="1" dirty="0">
                <a:solidFill>
                  <a:schemeClr val="accent3">
                    <a:lumMod val="50000"/>
                  </a:schemeClr>
                </a:solidFill>
                <a:latin typeface="Arial" pitchFamily="34" charset="0"/>
                <a:cs typeface="Arial" pitchFamily="34" charset="0"/>
              </a:rPr>
              <a:t>Fair Housing</a:t>
            </a:r>
          </a:p>
          <a:p>
            <a:pPr algn="ctr"/>
            <a:endParaRPr lang="en-US" b="1" dirty="0">
              <a:solidFill>
                <a:schemeClr val="accent3">
                  <a:lumMod val="50000"/>
                </a:schemeClr>
              </a:solidFill>
              <a:latin typeface="Arial" pitchFamily="34" charset="0"/>
              <a:cs typeface="Arial" pitchFamily="34" charset="0"/>
            </a:endParaRPr>
          </a:p>
          <a:p>
            <a:pPr>
              <a:defRPr/>
            </a:pPr>
            <a:r>
              <a:rPr lang="en-US" altLang="en-US" sz="2000" b="1" dirty="0">
                <a:solidFill>
                  <a:schemeClr val="accent3">
                    <a:lumMod val="50000"/>
                  </a:schemeClr>
                </a:solidFill>
                <a:latin typeface="Arial" pitchFamily="34" charset="0"/>
                <a:cs typeface="Arial" pitchFamily="34" charset="0"/>
              </a:rPr>
              <a:t>North Carolina Fair Housing Act</a:t>
            </a:r>
          </a:p>
          <a:p>
            <a:pPr>
              <a:defRPr/>
            </a:pPr>
            <a:endParaRPr lang="en-US" altLang="en-US" sz="2000" b="1" dirty="0">
              <a:solidFill>
                <a:schemeClr val="accent3">
                  <a:lumMod val="50000"/>
                </a:schemeClr>
              </a:solidFill>
              <a:latin typeface="Times New Roman" pitchFamily="18" charset="0"/>
              <a:cs typeface="Times New Roman" pitchFamily="18" charset="0"/>
            </a:endParaRPr>
          </a:p>
          <a:p>
            <a:pPr marL="342900" indent="-342900">
              <a:buFont typeface="Wingdings" pitchFamily="2" charset="2"/>
              <a:buChar char="q"/>
              <a:defRPr/>
            </a:pPr>
            <a:r>
              <a:rPr lang="en-US" altLang="en-US" sz="2000" dirty="0">
                <a:latin typeface="Times New Roman" pitchFamily="18" charset="0"/>
                <a:cs typeface="Times New Roman" pitchFamily="18" charset="0"/>
              </a:rPr>
              <a:t>Unlawful Discrimination:</a:t>
            </a:r>
          </a:p>
          <a:p>
            <a:pPr marL="685800" lvl="1" indent="-342900">
              <a:buFont typeface="Arial" pitchFamily="34" charset="0"/>
              <a:buChar char="•"/>
              <a:defRPr/>
            </a:pPr>
            <a:r>
              <a:rPr lang="en-US" altLang="en-US" sz="2000" dirty="0">
                <a:latin typeface="Times New Roman" pitchFamily="18" charset="0"/>
                <a:cs typeface="Times New Roman" pitchFamily="18" charset="0"/>
              </a:rPr>
              <a:t>The North Carolina Fair Housing Act of 1983 is similar to the Federal Fair Housing Act of 1968.</a:t>
            </a:r>
          </a:p>
          <a:p>
            <a:pPr marL="685800" lvl="1" indent="-342900">
              <a:buFont typeface="Arial" pitchFamily="34" charset="0"/>
              <a:buChar char="•"/>
              <a:defRPr/>
            </a:pPr>
            <a:r>
              <a:rPr lang="en-US" altLang="en-US" sz="2000" dirty="0">
                <a:latin typeface="Times New Roman" pitchFamily="18" charset="0"/>
                <a:cs typeface="Times New Roman" pitchFamily="18" charset="0"/>
              </a:rPr>
              <a:t>Prohibitions virtually identical to those of the federal act.</a:t>
            </a:r>
          </a:p>
          <a:p>
            <a:pPr marL="685800" lvl="1" indent="-342900">
              <a:buFont typeface="Arial" pitchFamily="34" charset="0"/>
              <a:buChar char="•"/>
              <a:defRPr/>
            </a:pPr>
            <a:endParaRPr lang="en-US" altLang="en-US" sz="2000" dirty="0">
              <a:latin typeface="Times New Roman" pitchFamily="18" charset="0"/>
              <a:cs typeface="Times New Roman" pitchFamily="18" charset="0"/>
            </a:endParaRPr>
          </a:p>
          <a:p>
            <a:pPr marL="342900" indent="-342900">
              <a:buFont typeface="Wingdings" pitchFamily="2" charset="2"/>
              <a:buChar char="q"/>
              <a:defRPr/>
            </a:pPr>
            <a:r>
              <a:rPr lang="en-US" altLang="en-US" sz="2000" dirty="0">
                <a:latin typeface="Times New Roman" pitchFamily="18" charset="0"/>
                <a:cs typeface="Times New Roman" pitchFamily="18" charset="0"/>
              </a:rPr>
              <a:t>Exemptions:</a:t>
            </a:r>
          </a:p>
          <a:p>
            <a:pPr marL="685800" lvl="1" indent="-342900">
              <a:buFont typeface="Arial" pitchFamily="34" charset="0"/>
              <a:buChar char="•"/>
              <a:defRPr/>
            </a:pPr>
            <a:r>
              <a:rPr lang="en-US" altLang="en-US" sz="2000" dirty="0">
                <a:latin typeface="Times New Roman" pitchFamily="18" charset="0"/>
                <a:cs typeface="Times New Roman" pitchFamily="18" charset="0"/>
              </a:rPr>
              <a:t>no exemption for private owner</a:t>
            </a:r>
          </a:p>
          <a:p>
            <a:pPr marL="685800" lvl="1" indent="-342900">
              <a:buFont typeface="Arial" pitchFamily="34" charset="0"/>
              <a:buChar char="•"/>
              <a:defRPr/>
            </a:pPr>
            <a:r>
              <a:rPr lang="en-US" altLang="en-US" sz="2000" dirty="0">
                <a:latin typeface="Times New Roman" pitchFamily="18" charset="0"/>
                <a:cs typeface="Times New Roman" pitchFamily="18" charset="0"/>
              </a:rPr>
              <a:t>home owner may not turn away minority applicant</a:t>
            </a:r>
          </a:p>
          <a:p>
            <a:pPr marL="685800" lvl="1" indent="-342900">
              <a:buFont typeface="Arial" pitchFamily="34" charset="0"/>
              <a:buChar char="•"/>
              <a:defRPr/>
            </a:pPr>
            <a:r>
              <a:rPr lang="en-US" altLang="en-US" sz="2000" dirty="0">
                <a:latin typeface="Times New Roman" pitchFamily="18" charset="0"/>
                <a:cs typeface="Times New Roman" pitchFamily="18" charset="0"/>
              </a:rPr>
              <a:t>for the rental of rooms in a home occupied by the owner</a:t>
            </a:r>
          </a:p>
          <a:p>
            <a:pPr marL="685800" lvl="1" indent="-342900">
              <a:buFont typeface="Arial" pitchFamily="34" charset="0"/>
              <a:buChar char="•"/>
              <a:defRPr/>
            </a:pPr>
            <a:r>
              <a:rPr lang="en-US" altLang="en-US" sz="2000" dirty="0">
                <a:latin typeface="Times New Roman" pitchFamily="18" charset="0"/>
                <a:cs typeface="Times New Roman" pitchFamily="18" charset="0"/>
              </a:rPr>
              <a:t>for owner of a rental unit of four families or fewer if the </a:t>
            </a:r>
            <a:r>
              <a:rPr lang="en-US" altLang="en-US" sz="2000" b="1" dirty="0">
                <a:latin typeface="Times New Roman" pitchFamily="18" charset="0"/>
                <a:cs typeface="Times New Roman" pitchFamily="18" charset="0"/>
              </a:rPr>
              <a:t>OWNER OR OWNER’S FAMILY</a:t>
            </a:r>
            <a:r>
              <a:rPr lang="en-US" altLang="en-US" sz="2000" dirty="0">
                <a:latin typeface="Times New Roman" pitchFamily="18" charset="0"/>
                <a:cs typeface="Times New Roman" pitchFamily="18" charset="0"/>
              </a:rPr>
              <a:t> occupy one unit</a:t>
            </a:r>
          </a:p>
        </p:txBody>
      </p:sp>
      <p:sp>
        <p:nvSpPr>
          <p:cNvPr id="2" name="Slide Number Placeholder 1"/>
          <p:cNvSpPr>
            <a:spLocks noGrp="1"/>
          </p:cNvSpPr>
          <p:nvPr>
            <p:ph type="sldNum" sz="quarter" idx="12"/>
          </p:nvPr>
        </p:nvSpPr>
        <p:spPr/>
        <p:txBody>
          <a:bodyPr/>
          <a:lstStyle/>
          <a:p>
            <a:fld id="{830DFFEE-7994-4E46-BB19-DCB0C2938174}" type="slidenum">
              <a:rPr lang="en-US" smtClean="0"/>
              <a:t>14</a:t>
            </a:fld>
            <a:endParaRPr lang="en-US"/>
          </a:p>
        </p:txBody>
      </p:sp>
    </p:spTree>
    <p:extLst>
      <p:ext uri="{BB962C8B-B14F-4D97-AF65-F5344CB8AC3E}">
        <p14:creationId xmlns:p14="http://schemas.microsoft.com/office/powerpoint/2010/main" val="3400914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245" cy="1371600"/>
          </a:xfrm>
          <a:prstGeom prst="rect">
            <a:avLst/>
          </a:prstGeom>
          <a:ln>
            <a:solidFill>
              <a:schemeClr val="accent3">
                <a:lumMod val="50000"/>
              </a:schemeClr>
            </a:solidFill>
          </a:ln>
        </p:spPr>
      </p:pic>
      <p:sp>
        <p:nvSpPr>
          <p:cNvPr id="5" name="Rectangle 4"/>
          <p:cNvSpPr/>
          <p:nvPr/>
        </p:nvSpPr>
        <p:spPr>
          <a:xfrm>
            <a:off x="4572002" y="224135"/>
            <a:ext cx="3512565"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a:ln w="11430"/>
                <a:solidFill>
                  <a:srgbClr val="F8F8F8"/>
                </a:solidFill>
                <a:effectLst>
                  <a:outerShdw blurRad="25400" algn="tl" rotWithShape="0">
                    <a:srgbClr val="000000">
                      <a:alpha val="43000"/>
                    </a:srgbClr>
                  </a:outerShdw>
                </a:effectLst>
              </a:rPr>
              <a:t>Chapter 17</a:t>
            </a:r>
          </a:p>
        </p:txBody>
      </p:sp>
      <p:sp>
        <p:nvSpPr>
          <p:cNvPr id="6" name="Footer Placeholder 5"/>
          <p:cNvSpPr>
            <a:spLocks noGrp="1"/>
          </p:cNvSpPr>
          <p:nvPr>
            <p:ph type="ftr" sz="quarter" idx="11"/>
          </p:nvPr>
        </p:nvSpPr>
        <p:spPr/>
        <p:txBody>
          <a:bodyPr/>
          <a:lstStyle/>
          <a:p>
            <a:r>
              <a:rPr lang="en-US" smtClean="0"/>
              <a:t>© OnCourse Learning</a:t>
            </a:r>
            <a:endParaRPr lang="en-US" dirty="0"/>
          </a:p>
        </p:txBody>
      </p:sp>
      <p:sp>
        <p:nvSpPr>
          <p:cNvPr id="7" name="TextBox 6"/>
          <p:cNvSpPr txBox="1"/>
          <p:nvPr/>
        </p:nvSpPr>
        <p:spPr>
          <a:xfrm>
            <a:off x="304800" y="1372985"/>
            <a:ext cx="8686800" cy="4616648"/>
          </a:xfrm>
          <a:prstGeom prst="rect">
            <a:avLst/>
          </a:prstGeom>
          <a:noFill/>
        </p:spPr>
        <p:txBody>
          <a:bodyPr wrap="square" rtlCol="0">
            <a:spAutoFit/>
          </a:bodyPr>
          <a:lstStyle/>
          <a:p>
            <a:pPr algn="ctr"/>
            <a:r>
              <a:rPr lang="en-US" sz="2400" b="1" dirty="0">
                <a:solidFill>
                  <a:schemeClr val="accent3">
                    <a:lumMod val="50000"/>
                  </a:schemeClr>
                </a:solidFill>
                <a:latin typeface="Arial" pitchFamily="34" charset="0"/>
                <a:cs typeface="Arial" pitchFamily="34" charset="0"/>
              </a:rPr>
              <a:t>Fair Housing</a:t>
            </a:r>
          </a:p>
          <a:p>
            <a:pPr algn="ctr"/>
            <a:endParaRPr lang="en-US" b="1" dirty="0">
              <a:solidFill>
                <a:schemeClr val="accent3">
                  <a:lumMod val="50000"/>
                </a:schemeClr>
              </a:solidFill>
              <a:latin typeface="Arial" pitchFamily="34" charset="0"/>
              <a:cs typeface="Arial" pitchFamily="34" charset="0"/>
            </a:endParaRPr>
          </a:p>
          <a:p>
            <a:pPr>
              <a:lnSpc>
                <a:spcPct val="80000"/>
              </a:lnSpc>
              <a:defRPr/>
            </a:pPr>
            <a:r>
              <a:rPr lang="en-US" altLang="en-US" sz="2000" b="1" dirty="0">
                <a:solidFill>
                  <a:schemeClr val="accent3">
                    <a:lumMod val="50000"/>
                  </a:schemeClr>
                </a:solidFill>
                <a:latin typeface="Arial" pitchFamily="34" charset="0"/>
                <a:cs typeface="Arial" pitchFamily="34" charset="0"/>
              </a:rPr>
              <a:t>North Carolina Fair Housing Act</a:t>
            </a:r>
          </a:p>
          <a:p>
            <a:pPr>
              <a:lnSpc>
                <a:spcPct val="80000"/>
              </a:lnSpc>
              <a:defRPr/>
            </a:pPr>
            <a:endParaRPr lang="en-US" altLang="en-US" sz="2000" b="1" dirty="0">
              <a:solidFill>
                <a:schemeClr val="accent3">
                  <a:lumMod val="50000"/>
                </a:schemeClr>
              </a:solidFill>
              <a:latin typeface="Times New Roman" pitchFamily="18" charset="0"/>
              <a:cs typeface="Times New Roman" pitchFamily="18" charset="0"/>
            </a:endParaRPr>
          </a:p>
          <a:p>
            <a:pPr marL="342900" indent="-342900">
              <a:buFont typeface="Wingdings" pitchFamily="2" charset="2"/>
              <a:buChar char="q"/>
              <a:defRPr/>
            </a:pPr>
            <a:r>
              <a:rPr lang="en-US" altLang="en-US" sz="2000" dirty="0">
                <a:latin typeface="Times New Roman" pitchFamily="18" charset="0"/>
                <a:cs typeface="Times New Roman" pitchFamily="18" charset="0"/>
              </a:rPr>
              <a:t>Enforcement and penalties:</a:t>
            </a:r>
          </a:p>
          <a:p>
            <a:pPr marL="685800" lvl="1" indent="-342900">
              <a:buFont typeface="Arial" pitchFamily="34" charset="0"/>
              <a:buChar char="•"/>
              <a:defRPr/>
            </a:pPr>
            <a:r>
              <a:rPr lang="en-US" altLang="en-US" sz="2000" dirty="0">
                <a:latin typeface="Times New Roman" pitchFamily="18" charset="0"/>
                <a:cs typeface="Times New Roman" pitchFamily="18" charset="0"/>
              </a:rPr>
              <a:t>North Carolina Human Relations Commission enforces both state and federal act.</a:t>
            </a:r>
          </a:p>
          <a:p>
            <a:pPr marL="685800" lvl="1" indent="-342900">
              <a:buFont typeface="Arial" pitchFamily="34" charset="0"/>
              <a:buChar char="•"/>
              <a:defRPr/>
            </a:pPr>
            <a:r>
              <a:rPr lang="en-US" altLang="en-US" sz="2000" dirty="0">
                <a:latin typeface="Times New Roman" pitchFamily="18" charset="0"/>
                <a:cs typeface="Times New Roman" pitchFamily="18" charset="0"/>
              </a:rPr>
              <a:t>Complaints filed with the N.C. Human Relations Commission (or equivalent enforcement agency).  Agency must:</a:t>
            </a:r>
          </a:p>
          <a:p>
            <a:pPr marL="1143000" lvl="2" indent="-342900">
              <a:buFont typeface="Courier New" panose="02070309020205020404" pitchFamily="49" charset="0"/>
              <a:buChar char="o"/>
              <a:defRPr/>
            </a:pPr>
            <a:r>
              <a:rPr lang="en-US" altLang="en-US" sz="2000" dirty="0">
                <a:latin typeface="Times New Roman" pitchFamily="18" charset="0"/>
                <a:cs typeface="Times New Roman" pitchFamily="18" charset="0"/>
              </a:rPr>
              <a:t>investigate the complaint.</a:t>
            </a:r>
          </a:p>
          <a:p>
            <a:pPr marL="1143000" lvl="2" indent="-342900">
              <a:buFont typeface="Courier New" panose="02070309020205020404" pitchFamily="49" charset="0"/>
              <a:buChar char="o"/>
              <a:defRPr/>
            </a:pPr>
            <a:r>
              <a:rPr lang="en-US" altLang="en-US" sz="2000" dirty="0">
                <a:latin typeface="Times New Roman" pitchFamily="18" charset="0"/>
                <a:cs typeface="Times New Roman" pitchFamily="18" charset="0"/>
              </a:rPr>
              <a:t>try negotiation and persuasion to mitigate.</a:t>
            </a:r>
          </a:p>
          <a:p>
            <a:pPr marL="1143000" lvl="2" indent="-342900">
              <a:buFont typeface="Courier New" panose="02070309020205020404" pitchFamily="49" charset="0"/>
              <a:buChar char="o"/>
              <a:defRPr/>
            </a:pPr>
            <a:r>
              <a:rPr lang="en-US" altLang="en-US" sz="2000" dirty="0">
                <a:latin typeface="Times New Roman" pitchFamily="18" charset="0"/>
                <a:cs typeface="Times New Roman" pitchFamily="18" charset="0"/>
              </a:rPr>
              <a:t>If not solved, must either initiate a lawsuit in state court or advise aggrieved party of his right to start a private lawsuit.</a:t>
            </a:r>
          </a:p>
          <a:p>
            <a:pPr marL="685800" lvl="1" indent="-342900">
              <a:buFont typeface="Arial" pitchFamily="34" charset="0"/>
              <a:buChar char="•"/>
              <a:defRPr/>
            </a:pPr>
            <a:r>
              <a:rPr lang="en-US" altLang="en-US" sz="2000" dirty="0">
                <a:latin typeface="Times New Roman" pitchFamily="18" charset="0"/>
                <a:cs typeface="Times New Roman" pitchFamily="18" charset="0"/>
              </a:rPr>
              <a:t>Aggrieved individual can sue even if commission does not find merit in the case.</a:t>
            </a:r>
          </a:p>
        </p:txBody>
      </p:sp>
      <p:sp>
        <p:nvSpPr>
          <p:cNvPr id="2" name="Slide Number Placeholder 1"/>
          <p:cNvSpPr>
            <a:spLocks noGrp="1"/>
          </p:cNvSpPr>
          <p:nvPr>
            <p:ph type="sldNum" sz="quarter" idx="12"/>
          </p:nvPr>
        </p:nvSpPr>
        <p:spPr/>
        <p:txBody>
          <a:bodyPr/>
          <a:lstStyle/>
          <a:p>
            <a:fld id="{830DFFEE-7994-4E46-BB19-DCB0C2938174}" type="slidenum">
              <a:rPr lang="en-US" smtClean="0"/>
              <a:t>15</a:t>
            </a:fld>
            <a:endParaRPr lang="en-US"/>
          </a:p>
        </p:txBody>
      </p:sp>
    </p:spTree>
    <p:extLst>
      <p:ext uri="{BB962C8B-B14F-4D97-AF65-F5344CB8AC3E}">
        <p14:creationId xmlns:p14="http://schemas.microsoft.com/office/powerpoint/2010/main" val="1090908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245" cy="1371600"/>
          </a:xfrm>
          <a:prstGeom prst="rect">
            <a:avLst/>
          </a:prstGeom>
          <a:ln>
            <a:solidFill>
              <a:schemeClr val="accent3">
                <a:lumMod val="50000"/>
              </a:schemeClr>
            </a:solidFill>
          </a:ln>
        </p:spPr>
      </p:pic>
      <p:sp>
        <p:nvSpPr>
          <p:cNvPr id="5" name="Rectangle 4"/>
          <p:cNvSpPr/>
          <p:nvPr/>
        </p:nvSpPr>
        <p:spPr>
          <a:xfrm>
            <a:off x="4572002" y="224135"/>
            <a:ext cx="3512565"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a:ln w="11430"/>
                <a:solidFill>
                  <a:srgbClr val="F8F8F8"/>
                </a:solidFill>
                <a:effectLst>
                  <a:outerShdw blurRad="25400" algn="tl" rotWithShape="0">
                    <a:srgbClr val="000000">
                      <a:alpha val="43000"/>
                    </a:srgbClr>
                  </a:outerShdw>
                </a:effectLst>
              </a:rPr>
              <a:t>Chapter 17</a:t>
            </a:r>
          </a:p>
        </p:txBody>
      </p:sp>
      <p:sp>
        <p:nvSpPr>
          <p:cNvPr id="6" name="Footer Placeholder 5"/>
          <p:cNvSpPr>
            <a:spLocks noGrp="1"/>
          </p:cNvSpPr>
          <p:nvPr>
            <p:ph type="ftr" sz="quarter" idx="11"/>
          </p:nvPr>
        </p:nvSpPr>
        <p:spPr/>
        <p:txBody>
          <a:bodyPr/>
          <a:lstStyle/>
          <a:p>
            <a:r>
              <a:rPr lang="en-US" smtClean="0"/>
              <a:t>© OnCourse Learning</a:t>
            </a:r>
            <a:endParaRPr lang="en-US" dirty="0"/>
          </a:p>
        </p:txBody>
      </p:sp>
      <p:sp>
        <p:nvSpPr>
          <p:cNvPr id="7" name="TextBox 6"/>
          <p:cNvSpPr txBox="1"/>
          <p:nvPr/>
        </p:nvSpPr>
        <p:spPr>
          <a:xfrm>
            <a:off x="304800" y="1447800"/>
            <a:ext cx="8686800" cy="4062651"/>
          </a:xfrm>
          <a:prstGeom prst="rect">
            <a:avLst/>
          </a:prstGeom>
          <a:noFill/>
        </p:spPr>
        <p:txBody>
          <a:bodyPr wrap="square" rtlCol="0">
            <a:spAutoFit/>
          </a:bodyPr>
          <a:lstStyle/>
          <a:p>
            <a:pPr algn="ctr"/>
            <a:r>
              <a:rPr lang="en-US" sz="2400" b="1" dirty="0">
                <a:solidFill>
                  <a:schemeClr val="accent3">
                    <a:lumMod val="50000"/>
                  </a:schemeClr>
                </a:solidFill>
                <a:latin typeface="Arial" pitchFamily="34" charset="0"/>
                <a:cs typeface="Arial" pitchFamily="34" charset="0"/>
              </a:rPr>
              <a:t>Fair Housing</a:t>
            </a:r>
          </a:p>
          <a:p>
            <a:pPr algn="ctr"/>
            <a:endParaRPr lang="en-US" b="1" dirty="0">
              <a:solidFill>
                <a:schemeClr val="accent3">
                  <a:lumMod val="50000"/>
                </a:schemeClr>
              </a:solidFill>
              <a:latin typeface="Arial" pitchFamily="34" charset="0"/>
              <a:cs typeface="Arial" pitchFamily="34" charset="0"/>
            </a:endParaRPr>
          </a:p>
          <a:p>
            <a:pPr>
              <a:lnSpc>
                <a:spcPct val="80000"/>
              </a:lnSpc>
              <a:defRPr/>
            </a:pPr>
            <a:r>
              <a:rPr lang="en-US" altLang="en-US" sz="2000" b="1" dirty="0">
                <a:solidFill>
                  <a:schemeClr val="accent3">
                    <a:lumMod val="50000"/>
                  </a:schemeClr>
                </a:solidFill>
                <a:latin typeface="Arial" pitchFamily="34" charset="0"/>
                <a:cs typeface="Arial" pitchFamily="34" charset="0"/>
              </a:rPr>
              <a:t>Federal Civil Rights Act of 1866</a:t>
            </a:r>
          </a:p>
          <a:p>
            <a:pPr>
              <a:lnSpc>
                <a:spcPct val="80000"/>
              </a:lnSpc>
              <a:defRPr/>
            </a:pPr>
            <a:endParaRPr lang="en-US" altLang="en-US" sz="2000" b="1" dirty="0">
              <a:solidFill>
                <a:schemeClr val="accent3">
                  <a:lumMod val="50000"/>
                </a:schemeClr>
              </a:solidFill>
              <a:latin typeface="Times New Roman" pitchFamily="18" charset="0"/>
              <a:cs typeface="Times New Roman" pitchFamily="18" charset="0"/>
            </a:endParaRPr>
          </a:p>
          <a:p>
            <a:pPr marL="342900" indent="-342900">
              <a:buFont typeface="Wingdings" pitchFamily="2" charset="2"/>
              <a:buChar char="q"/>
              <a:defRPr/>
            </a:pPr>
            <a:r>
              <a:rPr lang="en-US" altLang="en-US" sz="2000" dirty="0">
                <a:latin typeface="Times New Roman" pitchFamily="18" charset="0"/>
                <a:cs typeface="Times New Roman" pitchFamily="18" charset="0"/>
              </a:rPr>
              <a:t>In 1968, the U.S. Supreme Court applied the Civil Rights Act of 1866 to prohibit racially based discrimination in housing, notwithstanding the exemptions written into the Fair Housing Act of 1968.</a:t>
            </a:r>
          </a:p>
          <a:p>
            <a:pPr marL="342900" indent="-342900">
              <a:buFont typeface="Wingdings" pitchFamily="2" charset="2"/>
              <a:buChar char="q"/>
              <a:defRPr/>
            </a:pPr>
            <a:endParaRPr lang="en-US" altLang="en-US" sz="2000" dirty="0">
              <a:latin typeface="Times New Roman" pitchFamily="18" charset="0"/>
              <a:cs typeface="Times New Roman" pitchFamily="18" charset="0"/>
            </a:endParaRPr>
          </a:p>
          <a:p>
            <a:pPr marL="342900" indent="-342900">
              <a:buFont typeface="Wingdings" pitchFamily="2" charset="2"/>
              <a:buChar char="q"/>
              <a:defRPr/>
            </a:pPr>
            <a:r>
              <a:rPr lang="en-US" altLang="en-US" sz="2000" dirty="0">
                <a:latin typeface="Times New Roman" pitchFamily="18" charset="0"/>
                <a:cs typeface="Times New Roman" pitchFamily="18" charset="0"/>
              </a:rPr>
              <a:t>This means that any discrimination on the basis of race is strictly prohibited, regardless of exemptions present in other Acts.</a:t>
            </a:r>
          </a:p>
          <a:p>
            <a:pPr marL="342900" indent="-342900">
              <a:buFont typeface="Wingdings" pitchFamily="2" charset="2"/>
              <a:buChar char="q"/>
              <a:defRPr/>
            </a:pPr>
            <a:endParaRPr lang="en-US" altLang="en-US" sz="2000" dirty="0">
              <a:latin typeface="Times New Roman" pitchFamily="18" charset="0"/>
              <a:cs typeface="Times New Roman" pitchFamily="18" charset="0"/>
            </a:endParaRPr>
          </a:p>
          <a:p>
            <a:pPr marL="342900" indent="-342900">
              <a:buFont typeface="Wingdings" pitchFamily="2" charset="2"/>
              <a:buChar char="q"/>
              <a:defRPr/>
            </a:pPr>
            <a:r>
              <a:rPr lang="en-US" altLang="en-US" sz="2000" dirty="0">
                <a:latin typeface="Times New Roman" pitchFamily="18" charset="0"/>
                <a:cs typeface="Times New Roman" pitchFamily="18" charset="0"/>
              </a:rPr>
              <a:t>This Act may be enforced by private law suit in federal court.</a:t>
            </a:r>
            <a:endParaRPr lang="en-US" altLang="en-US" sz="2400" dirty="0">
              <a:solidFill>
                <a:srgbClr val="FFFF00"/>
              </a:solidFill>
              <a:latin typeface="Times New Roman" pitchFamily="18" charset="0"/>
              <a:cs typeface="Times New Roman" pitchFamily="18" charset="0"/>
            </a:endParaRPr>
          </a:p>
          <a:p>
            <a:pPr>
              <a:defRPr/>
            </a:pPr>
            <a:endParaRPr lang="en-US" altLang="en-US" sz="2400" dirty="0">
              <a:solidFill>
                <a:srgbClr val="FFFF00"/>
              </a:solidFill>
              <a:latin typeface="Verdana" pitchFamily="34" charset="0"/>
            </a:endParaRPr>
          </a:p>
        </p:txBody>
      </p:sp>
      <p:sp>
        <p:nvSpPr>
          <p:cNvPr id="2" name="Slide Number Placeholder 1"/>
          <p:cNvSpPr>
            <a:spLocks noGrp="1"/>
          </p:cNvSpPr>
          <p:nvPr>
            <p:ph type="sldNum" sz="quarter" idx="12"/>
          </p:nvPr>
        </p:nvSpPr>
        <p:spPr/>
        <p:txBody>
          <a:bodyPr/>
          <a:lstStyle/>
          <a:p>
            <a:fld id="{830DFFEE-7994-4E46-BB19-DCB0C2938174}" type="slidenum">
              <a:rPr lang="en-US" smtClean="0"/>
              <a:t>16</a:t>
            </a:fld>
            <a:endParaRPr lang="en-US"/>
          </a:p>
        </p:txBody>
      </p:sp>
    </p:spTree>
    <p:extLst>
      <p:ext uri="{BB962C8B-B14F-4D97-AF65-F5344CB8AC3E}">
        <p14:creationId xmlns:p14="http://schemas.microsoft.com/office/powerpoint/2010/main" val="2950464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245" cy="1371600"/>
          </a:xfrm>
          <a:prstGeom prst="rect">
            <a:avLst/>
          </a:prstGeom>
          <a:ln>
            <a:solidFill>
              <a:schemeClr val="accent3">
                <a:lumMod val="50000"/>
              </a:schemeClr>
            </a:solidFill>
          </a:ln>
        </p:spPr>
      </p:pic>
      <p:sp>
        <p:nvSpPr>
          <p:cNvPr id="5" name="Rectangle 4"/>
          <p:cNvSpPr/>
          <p:nvPr/>
        </p:nvSpPr>
        <p:spPr>
          <a:xfrm>
            <a:off x="4572002" y="224135"/>
            <a:ext cx="3512565"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a:ln w="11430"/>
                <a:solidFill>
                  <a:srgbClr val="F8F8F8"/>
                </a:solidFill>
                <a:effectLst>
                  <a:outerShdw blurRad="25400" algn="tl" rotWithShape="0">
                    <a:srgbClr val="000000">
                      <a:alpha val="43000"/>
                    </a:srgbClr>
                  </a:outerShdw>
                </a:effectLst>
              </a:rPr>
              <a:t>Chapter 17</a:t>
            </a:r>
          </a:p>
        </p:txBody>
      </p:sp>
      <p:sp>
        <p:nvSpPr>
          <p:cNvPr id="6" name="Footer Placeholder 5"/>
          <p:cNvSpPr>
            <a:spLocks noGrp="1"/>
          </p:cNvSpPr>
          <p:nvPr>
            <p:ph type="ftr" sz="quarter" idx="11"/>
          </p:nvPr>
        </p:nvSpPr>
        <p:spPr/>
        <p:txBody>
          <a:bodyPr/>
          <a:lstStyle/>
          <a:p>
            <a:r>
              <a:rPr lang="en-US" smtClean="0"/>
              <a:t>© OnCourse Learning</a:t>
            </a:r>
            <a:endParaRPr lang="en-US" dirty="0"/>
          </a:p>
        </p:txBody>
      </p:sp>
      <p:sp>
        <p:nvSpPr>
          <p:cNvPr id="7" name="TextBox 6"/>
          <p:cNvSpPr txBox="1"/>
          <p:nvPr/>
        </p:nvSpPr>
        <p:spPr>
          <a:xfrm>
            <a:off x="304800" y="1447800"/>
            <a:ext cx="8686800" cy="4370427"/>
          </a:xfrm>
          <a:prstGeom prst="rect">
            <a:avLst/>
          </a:prstGeom>
          <a:noFill/>
        </p:spPr>
        <p:txBody>
          <a:bodyPr wrap="square" rtlCol="0">
            <a:spAutoFit/>
          </a:bodyPr>
          <a:lstStyle/>
          <a:p>
            <a:pPr algn="ctr"/>
            <a:r>
              <a:rPr lang="en-US" sz="2400" b="1" dirty="0">
                <a:solidFill>
                  <a:schemeClr val="accent3">
                    <a:lumMod val="50000"/>
                  </a:schemeClr>
                </a:solidFill>
                <a:latin typeface="Arial" pitchFamily="34" charset="0"/>
                <a:cs typeface="Arial" pitchFamily="34" charset="0"/>
              </a:rPr>
              <a:t>Fair Housing</a:t>
            </a:r>
          </a:p>
          <a:p>
            <a:pPr algn="ctr"/>
            <a:endParaRPr lang="en-US" b="1" dirty="0">
              <a:solidFill>
                <a:schemeClr val="accent3">
                  <a:lumMod val="50000"/>
                </a:schemeClr>
              </a:solidFill>
              <a:latin typeface="Arial" pitchFamily="34" charset="0"/>
              <a:cs typeface="Arial" pitchFamily="34" charset="0"/>
            </a:endParaRPr>
          </a:p>
          <a:p>
            <a:pPr>
              <a:lnSpc>
                <a:spcPct val="80000"/>
              </a:lnSpc>
              <a:defRPr/>
            </a:pPr>
            <a:r>
              <a:rPr lang="en-US" altLang="en-US" sz="2000" b="1" dirty="0">
                <a:solidFill>
                  <a:schemeClr val="accent3">
                    <a:lumMod val="50000"/>
                  </a:schemeClr>
                </a:solidFill>
                <a:latin typeface="Arial" pitchFamily="34" charset="0"/>
                <a:cs typeface="Arial" pitchFamily="34" charset="0"/>
              </a:rPr>
              <a:t>Additional Regulation of Fair Housing in North Carolina</a:t>
            </a:r>
          </a:p>
          <a:p>
            <a:pPr>
              <a:defRPr/>
            </a:pPr>
            <a:endParaRPr lang="en-US" altLang="en-US" sz="2000" b="1" dirty="0">
              <a:solidFill>
                <a:schemeClr val="accent3">
                  <a:lumMod val="50000"/>
                </a:schemeClr>
              </a:solidFill>
              <a:latin typeface="Times New Roman" pitchFamily="18" charset="0"/>
              <a:cs typeface="Times New Roman" pitchFamily="18" charset="0"/>
            </a:endParaRPr>
          </a:p>
          <a:p>
            <a:pPr marL="342900" indent="-342900">
              <a:buFont typeface="Wingdings" pitchFamily="2" charset="2"/>
              <a:buChar char="q"/>
              <a:defRPr/>
            </a:pPr>
            <a:r>
              <a:rPr lang="en-US" altLang="en-US" sz="2000" dirty="0">
                <a:latin typeface="Times New Roman" pitchFamily="18" charset="0"/>
                <a:cs typeface="Times New Roman" pitchFamily="18" charset="0"/>
              </a:rPr>
              <a:t>The North Carolina Real Estate Commission prohibits licensees from engaging in discriminatory practices in their personal transactions.</a:t>
            </a:r>
          </a:p>
          <a:p>
            <a:pPr marL="342900" indent="-342900">
              <a:buFont typeface="Wingdings" pitchFamily="2" charset="2"/>
              <a:buChar char="q"/>
              <a:defRPr/>
            </a:pPr>
            <a:r>
              <a:rPr lang="en-US" altLang="en-US" sz="2000" dirty="0">
                <a:latin typeface="Times New Roman" pitchFamily="18" charset="0"/>
                <a:cs typeface="Times New Roman" pitchFamily="18" charset="0"/>
              </a:rPr>
              <a:t>The following provision must be included in all written agency contracts, highlighted, as in boldfaced type:</a:t>
            </a:r>
          </a:p>
          <a:p>
            <a:pPr marL="342900" indent="-342900">
              <a:buFont typeface="Wingdings" pitchFamily="2" charset="2"/>
              <a:buChar char="q"/>
              <a:defRPr/>
            </a:pPr>
            <a:endParaRPr lang="en-US" altLang="en-US" sz="2000" dirty="0">
              <a:latin typeface="Times New Roman" pitchFamily="18" charset="0"/>
              <a:cs typeface="Times New Roman" pitchFamily="18" charset="0"/>
            </a:endParaRPr>
          </a:p>
          <a:p>
            <a:pPr marL="573088" indent="-231775">
              <a:buFont typeface="Arial" pitchFamily="34" charset="0"/>
              <a:buChar char="•"/>
            </a:pPr>
            <a:r>
              <a:rPr lang="en-US" sz="2000" b="1" dirty="0">
                <a:latin typeface="Times New Roman" pitchFamily="18" charset="0"/>
                <a:cs typeface="Times New Roman" pitchFamily="18" charset="0"/>
              </a:rPr>
              <a:t>THE AGENT (FIRM) SHALL CONDUCT ALL BROKERAGE ACTIVITIES IN REGARD TO THIS AGREEMENT WITHOUT RESPECT TO THE RACE, COLOR, RELIGION, SEX, NATIONAL ORIGIN, HANDICAP OR FAMILIAL STAUS OF ANY PARTY OR PROSPECTIVE PARTY TO THE AGREEMENT</a:t>
            </a:r>
            <a:endParaRPr lang="en-US" altLang="en-US" sz="2000" b="1" dirty="0">
              <a:solidFill>
                <a:srgbClr val="FFFF00"/>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830DFFEE-7994-4E46-BB19-DCB0C2938174}" type="slidenum">
              <a:rPr lang="en-US" smtClean="0"/>
              <a:t>17</a:t>
            </a:fld>
            <a:endParaRPr lang="en-US"/>
          </a:p>
        </p:txBody>
      </p:sp>
    </p:spTree>
    <p:extLst>
      <p:ext uri="{BB962C8B-B14F-4D97-AF65-F5344CB8AC3E}">
        <p14:creationId xmlns:p14="http://schemas.microsoft.com/office/powerpoint/2010/main" val="960074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245" cy="1371600"/>
          </a:xfrm>
          <a:prstGeom prst="rect">
            <a:avLst/>
          </a:prstGeom>
          <a:ln>
            <a:solidFill>
              <a:schemeClr val="accent3">
                <a:lumMod val="50000"/>
              </a:schemeClr>
            </a:solidFill>
          </a:ln>
        </p:spPr>
      </p:pic>
      <p:sp>
        <p:nvSpPr>
          <p:cNvPr id="5" name="Rectangle 4"/>
          <p:cNvSpPr/>
          <p:nvPr/>
        </p:nvSpPr>
        <p:spPr>
          <a:xfrm>
            <a:off x="4572002" y="224135"/>
            <a:ext cx="3512565"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a:ln w="11430"/>
                <a:solidFill>
                  <a:srgbClr val="F8F8F8"/>
                </a:solidFill>
                <a:effectLst>
                  <a:outerShdw blurRad="25400" algn="tl" rotWithShape="0">
                    <a:srgbClr val="000000">
                      <a:alpha val="43000"/>
                    </a:srgbClr>
                  </a:outerShdw>
                </a:effectLst>
              </a:rPr>
              <a:t>Chapter 17</a:t>
            </a:r>
          </a:p>
        </p:txBody>
      </p:sp>
      <p:sp>
        <p:nvSpPr>
          <p:cNvPr id="6" name="Footer Placeholder 5"/>
          <p:cNvSpPr>
            <a:spLocks noGrp="1"/>
          </p:cNvSpPr>
          <p:nvPr>
            <p:ph type="ftr" sz="quarter" idx="11"/>
          </p:nvPr>
        </p:nvSpPr>
        <p:spPr/>
        <p:txBody>
          <a:bodyPr/>
          <a:lstStyle/>
          <a:p>
            <a:r>
              <a:rPr lang="en-US" smtClean="0"/>
              <a:t>© OnCourse Learning</a:t>
            </a:r>
            <a:endParaRPr lang="en-US" dirty="0"/>
          </a:p>
        </p:txBody>
      </p:sp>
      <p:sp>
        <p:nvSpPr>
          <p:cNvPr id="7" name="TextBox 6"/>
          <p:cNvSpPr txBox="1"/>
          <p:nvPr/>
        </p:nvSpPr>
        <p:spPr>
          <a:xfrm>
            <a:off x="304800" y="1447800"/>
            <a:ext cx="8686800" cy="2462213"/>
          </a:xfrm>
          <a:prstGeom prst="rect">
            <a:avLst/>
          </a:prstGeom>
          <a:noFill/>
        </p:spPr>
        <p:txBody>
          <a:bodyPr wrap="square" rtlCol="0">
            <a:spAutoFit/>
          </a:bodyPr>
          <a:lstStyle/>
          <a:p>
            <a:pPr algn="ctr"/>
            <a:r>
              <a:rPr lang="en-US" sz="2400" b="1" dirty="0">
                <a:solidFill>
                  <a:schemeClr val="accent3">
                    <a:lumMod val="50000"/>
                  </a:schemeClr>
                </a:solidFill>
                <a:latin typeface="Arial" pitchFamily="34" charset="0"/>
                <a:cs typeface="Arial" pitchFamily="34" charset="0"/>
              </a:rPr>
              <a:t>Fair Housing</a:t>
            </a:r>
          </a:p>
          <a:p>
            <a:pPr algn="ctr"/>
            <a:endParaRPr lang="en-US" b="1" dirty="0">
              <a:solidFill>
                <a:schemeClr val="accent3">
                  <a:lumMod val="50000"/>
                </a:schemeClr>
              </a:solidFill>
              <a:latin typeface="Arial" pitchFamily="34" charset="0"/>
              <a:cs typeface="Arial" pitchFamily="34" charset="0"/>
            </a:endParaRPr>
          </a:p>
          <a:p>
            <a:pPr>
              <a:lnSpc>
                <a:spcPct val="80000"/>
              </a:lnSpc>
              <a:defRPr/>
            </a:pPr>
            <a:r>
              <a:rPr lang="en-US" altLang="en-US" sz="2000" b="1" dirty="0">
                <a:solidFill>
                  <a:schemeClr val="accent3">
                    <a:lumMod val="50000"/>
                  </a:schemeClr>
                </a:solidFill>
                <a:latin typeface="Arial" pitchFamily="34" charset="0"/>
                <a:cs typeface="Arial" pitchFamily="34" charset="0"/>
              </a:rPr>
              <a:t>Equal Housing Opportunity Today</a:t>
            </a:r>
          </a:p>
          <a:p>
            <a:pPr>
              <a:lnSpc>
                <a:spcPct val="80000"/>
              </a:lnSpc>
              <a:defRPr/>
            </a:pPr>
            <a:endParaRPr lang="en-US" altLang="en-US" sz="2000" b="1" dirty="0">
              <a:solidFill>
                <a:schemeClr val="accent3">
                  <a:lumMod val="50000"/>
                </a:schemeClr>
              </a:solidFill>
              <a:latin typeface="Times New Roman" pitchFamily="18" charset="0"/>
              <a:cs typeface="Times New Roman" pitchFamily="18" charset="0"/>
            </a:endParaRPr>
          </a:p>
          <a:p>
            <a:pPr marL="685800" lvl="1" indent="-342900">
              <a:buFont typeface="Wingdings" panose="05000000000000000000" pitchFamily="2" charset="2"/>
              <a:buChar char="q"/>
              <a:defRPr/>
            </a:pPr>
            <a:r>
              <a:rPr lang="en-US" altLang="en-US" sz="2000" dirty="0">
                <a:latin typeface="Times New Roman" pitchFamily="18" charset="0"/>
                <a:cs typeface="Times New Roman" pitchFamily="18" charset="0"/>
              </a:rPr>
              <a:t>A recent study by HUD showed the minorities are still confronted by discrimination</a:t>
            </a:r>
          </a:p>
          <a:p>
            <a:pPr marL="1033462" lvl="2" indent="-342900">
              <a:buFont typeface="Arial" pitchFamily="34" charset="0"/>
              <a:buChar char="•"/>
              <a:defRPr/>
            </a:pPr>
            <a:r>
              <a:rPr lang="en-US" altLang="en-US" sz="2000" dirty="0">
                <a:latin typeface="Times New Roman" pitchFamily="18" charset="0"/>
                <a:cs typeface="Times New Roman" pitchFamily="18" charset="0"/>
              </a:rPr>
              <a:t>48% chance of encountering discrimination in the purchase of a home</a:t>
            </a:r>
          </a:p>
          <a:p>
            <a:pPr marL="1033462" lvl="2" indent="-342900">
              <a:buFont typeface="Arial" pitchFamily="34" charset="0"/>
              <a:buChar char="•"/>
              <a:defRPr/>
            </a:pPr>
            <a:r>
              <a:rPr lang="en-US" altLang="en-US" sz="2000" dirty="0">
                <a:latin typeface="Times New Roman" pitchFamily="18" charset="0"/>
                <a:cs typeface="Times New Roman" pitchFamily="18" charset="0"/>
              </a:rPr>
              <a:t>72% chance in leasing a rental unit</a:t>
            </a:r>
          </a:p>
        </p:txBody>
      </p:sp>
      <p:pic>
        <p:nvPicPr>
          <p:cNvPr id="3074" name="Picture 2" descr="http://www.newjerseyshorerealty.com/images/equal_20housing_20opportunity.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3673730"/>
            <a:ext cx="1828800" cy="220741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830DFFEE-7994-4E46-BB19-DCB0C2938174}" type="slidenum">
              <a:rPr lang="en-US" smtClean="0"/>
              <a:t>18</a:t>
            </a:fld>
            <a:endParaRPr lang="en-US"/>
          </a:p>
        </p:txBody>
      </p:sp>
    </p:spTree>
    <p:extLst>
      <p:ext uri="{BB962C8B-B14F-4D97-AF65-F5344CB8AC3E}">
        <p14:creationId xmlns:p14="http://schemas.microsoft.com/office/powerpoint/2010/main" val="465720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245" cy="1371600"/>
          </a:xfrm>
          <a:prstGeom prst="rect">
            <a:avLst/>
          </a:prstGeom>
          <a:ln>
            <a:solidFill>
              <a:schemeClr val="accent3">
                <a:lumMod val="50000"/>
              </a:schemeClr>
            </a:solidFill>
          </a:ln>
        </p:spPr>
      </p:pic>
      <p:sp>
        <p:nvSpPr>
          <p:cNvPr id="5" name="Rectangle 4"/>
          <p:cNvSpPr/>
          <p:nvPr/>
        </p:nvSpPr>
        <p:spPr>
          <a:xfrm>
            <a:off x="4572002" y="224135"/>
            <a:ext cx="3512565"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a:ln w="11430"/>
                <a:solidFill>
                  <a:srgbClr val="F8F8F8"/>
                </a:solidFill>
                <a:effectLst>
                  <a:outerShdw blurRad="25400" algn="tl" rotWithShape="0">
                    <a:srgbClr val="000000">
                      <a:alpha val="43000"/>
                    </a:srgbClr>
                  </a:outerShdw>
                </a:effectLst>
              </a:rPr>
              <a:t>Chapter 17</a:t>
            </a:r>
          </a:p>
        </p:txBody>
      </p:sp>
      <p:sp>
        <p:nvSpPr>
          <p:cNvPr id="6" name="Footer Placeholder 5"/>
          <p:cNvSpPr>
            <a:spLocks noGrp="1"/>
          </p:cNvSpPr>
          <p:nvPr>
            <p:ph type="ftr" sz="quarter" idx="11"/>
          </p:nvPr>
        </p:nvSpPr>
        <p:spPr/>
        <p:txBody>
          <a:bodyPr/>
          <a:lstStyle/>
          <a:p>
            <a:r>
              <a:rPr lang="en-US" smtClean="0"/>
              <a:t>© OnCourse Learning</a:t>
            </a:r>
            <a:endParaRPr lang="en-US" dirty="0"/>
          </a:p>
        </p:txBody>
      </p:sp>
      <p:sp>
        <p:nvSpPr>
          <p:cNvPr id="7" name="TextBox 6"/>
          <p:cNvSpPr txBox="1"/>
          <p:nvPr/>
        </p:nvSpPr>
        <p:spPr>
          <a:xfrm>
            <a:off x="304800" y="1447800"/>
            <a:ext cx="8686800" cy="4370427"/>
          </a:xfrm>
          <a:prstGeom prst="rect">
            <a:avLst/>
          </a:prstGeom>
          <a:noFill/>
        </p:spPr>
        <p:txBody>
          <a:bodyPr wrap="square" rtlCol="0">
            <a:spAutoFit/>
          </a:bodyPr>
          <a:lstStyle/>
          <a:p>
            <a:pPr algn="ctr"/>
            <a:r>
              <a:rPr lang="en-US" sz="2400" b="1" dirty="0">
                <a:solidFill>
                  <a:schemeClr val="accent3">
                    <a:lumMod val="50000"/>
                  </a:schemeClr>
                </a:solidFill>
                <a:latin typeface="Arial" pitchFamily="34" charset="0"/>
                <a:cs typeface="Arial" pitchFamily="34" charset="0"/>
              </a:rPr>
              <a:t>Fair Housing</a:t>
            </a:r>
          </a:p>
          <a:p>
            <a:pPr algn="ctr"/>
            <a:endParaRPr lang="en-US" b="1" dirty="0">
              <a:solidFill>
                <a:schemeClr val="accent3">
                  <a:lumMod val="50000"/>
                </a:schemeClr>
              </a:solidFill>
              <a:latin typeface="Arial" pitchFamily="34" charset="0"/>
              <a:cs typeface="Arial" pitchFamily="34" charset="0"/>
            </a:endParaRPr>
          </a:p>
          <a:p>
            <a:pPr>
              <a:lnSpc>
                <a:spcPct val="80000"/>
              </a:lnSpc>
              <a:defRPr/>
            </a:pPr>
            <a:r>
              <a:rPr lang="en-US" altLang="en-US" sz="2000" b="1" dirty="0">
                <a:solidFill>
                  <a:schemeClr val="accent3">
                    <a:lumMod val="50000"/>
                  </a:schemeClr>
                </a:solidFill>
                <a:latin typeface="Arial" pitchFamily="34" charset="0"/>
                <a:cs typeface="Arial" pitchFamily="34" charset="0"/>
              </a:rPr>
              <a:t>Americans with Disabilities Act (ADA)</a:t>
            </a:r>
          </a:p>
          <a:p>
            <a:pPr marL="685800" lvl="1" indent="-342900">
              <a:lnSpc>
                <a:spcPct val="80000"/>
              </a:lnSpc>
              <a:buFont typeface="Arial" pitchFamily="34" charset="0"/>
              <a:buChar char="•"/>
              <a:defRPr/>
            </a:pPr>
            <a:endParaRPr lang="en-US" altLang="en-US" sz="2000" dirty="0">
              <a:latin typeface="Times New Roman" pitchFamily="18" charset="0"/>
              <a:cs typeface="Times New Roman" pitchFamily="18" charset="0"/>
            </a:endParaRPr>
          </a:p>
          <a:p>
            <a:pPr marL="685800" lvl="1" indent="-342900">
              <a:buFont typeface="Arial" pitchFamily="34" charset="0"/>
              <a:buChar char="•"/>
              <a:defRPr/>
            </a:pPr>
            <a:r>
              <a:rPr lang="en-US" altLang="en-US" sz="2000" dirty="0">
                <a:latin typeface="Times New Roman" pitchFamily="18" charset="0"/>
                <a:cs typeface="Times New Roman" pitchFamily="18" charset="0"/>
              </a:rPr>
              <a:t>Disability:</a:t>
            </a:r>
          </a:p>
          <a:p>
            <a:pPr marL="1143000" lvl="2" indent="-342900">
              <a:buFont typeface="Courier New" panose="02070309020205020404" pitchFamily="49" charset="0"/>
              <a:buChar char="o"/>
              <a:defRPr/>
            </a:pPr>
            <a:r>
              <a:rPr lang="en-US" altLang="en-US" sz="2000" dirty="0">
                <a:latin typeface="Times New Roman" pitchFamily="18" charset="0"/>
                <a:cs typeface="Times New Roman" pitchFamily="18" charset="0"/>
              </a:rPr>
              <a:t>a physical or mental impairment that substantially limits one or more of the major life activities of a person</a:t>
            </a:r>
          </a:p>
          <a:p>
            <a:pPr marL="685800" lvl="1" indent="-342900">
              <a:buFont typeface="Arial" pitchFamily="34" charset="0"/>
              <a:buChar char="•"/>
              <a:defRPr/>
            </a:pPr>
            <a:r>
              <a:rPr lang="en-US" altLang="en-US" sz="2000" dirty="0">
                <a:latin typeface="Times New Roman" pitchFamily="18" charset="0"/>
                <a:cs typeface="Times New Roman" pitchFamily="18" charset="0"/>
              </a:rPr>
              <a:t>Cannot be denied access to public transportation, any commercial facility, or public accommodation.</a:t>
            </a:r>
          </a:p>
          <a:p>
            <a:pPr marL="685800" lvl="1" indent="-342900">
              <a:buFont typeface="Arial" pitchFamily="34" charset="0"/>
              <a:buChar char="•"/>
              <a:defRPr/>
            </a:pPr>
            <a:r>
              <a:rPr lang="en-US" altLang="en-US" sz="2000" dirty="0">
                <a:latin typeface="Times New Roman" pitchFamily="18" charset="0"/>
                <a:cs typeface="Times New Roman" pitchFamily="18" charset="0"/>
              </a:rPr>
              <a:t>ADA applies to:</a:t>
            </a:r>
          </a:p>
          <a:p>
            <a:pPr marL="1143000" lvl="2" indent="-342900">
              <a:buFont typeface="Courier New" panose="02070309020205020404" pitchFamily="49" charset="0"/>
              <a:buChar char="o"/>
              <a:defRPr/>
            </a:pPr>
            <a:r>
              <a:rPr lang="en-US" altLang="en-US" sz="2000" dirty="0">
                <a:latin typeface="Times New Roman" pitchFamily="18" charset="0"/>
                <a:cs typeface="Times New Roman" pitchFamily="18" charset="0"/>
              </a:rPr>
              <a:t>owners and operators of public accommodations and commercial facilities</a:t>
            </a:r>
          </a:p>
          <a:p>
            <a:pPr marL="1143000" lvl="2" indent="-342900">
              <a:buFont typeface="Courier New" panose="02070309020205020404" pitchFamily="49" charset="0"/>
              <a:buChar char="o"/>
              <a:defRPr/>
            </a:pPr>
            <a:r>
              <a:rPr lang="en-US" altLang="en-US" sz="2000" dirty="0">
                <a:latin typeface="Times New Roman" pitchFamily="18" charset="0"/>
                <a:cs typeface="Times New Roman" pitchFamily="18" charset="0"/>
              </a:rPr>
              <a:t>all local and state governments.</a:t>
            </a:r>
          </a:p>
          <a:p>
            <a:pPr>
              <a:defRPr/>
            </a:pPr>
            <a:endParaRPr lang="en-US" altLang="en-US" sz="2400" dirty="0">
              <a:solidFill>
                <a:srgbClr val="FFFF00"/>
              </a:solidFill>
              <a:latin typeface="Verdana" pitchFamily="34" charset="0"/>
            </a:endParaRPr>
          </a:p>
        </p:txBody>
      </p:sp>
      <p:sp>
        <p:nvSpPr>
          <p:cNvPr id="2" name="Slide Number Placeholder 1"/>
          <p:cNvSpPr>
            <a:spLocks noGrp="1"/>
          </p:cNvSpPr>
          <p:nvPr>
            <p:ph type="sldNum" sz="quarter" idx="12"/>
          </p:nvPr>
        </p:nvSpPr>
        <p:spPr/>
        <p:txBody>
          <a:bodyPr/>
          <a:lstStyle/>
          <a:p>
            <a:fld id="{830DFFEE-7994-4E46-BB19-DCB0C2938174}" type="slidenum">
              <a:rPr lang="en-US" smtClean="0"/>
              <a:t>19</a:t>
            </a:fld>
            <a:endParaRPr lang="en-US"/>
          </a:p>
        </p:txBody>
      </p:sp>
    </p:spTree>
    <p:extLst>
      <p:ext uri="{BB962C8B-B14F-4D97-AF65-F5344CB8AC3E}">
        <p14:creationId xmlns:p14="http://schemas.microsoft.com/office/powerpoint/2010/main" val="1277742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245" cy="1371600"/>
          </a:xfrm>
          <a:prstGeom prst="rect">
            <a:avLst/>
          </a:prstGeom>
          <a:ln>
            <a:solidFill>
              <a:schemeClr val="accent3">
                <a:lumMod val="50000"/>
              </a:schemeClr>
            </a:solidFill>
          </a:ln>
        </p:spPr>
      </p:pic>
      <p:sp>
        <p:nvSpPr>
          <p:cNvPr id="5" name="Rectangle 4"/>
          <p:cNvSpPr/>
          <p:nvPr/>
        </p:nvSpPr>
        <p:spPr>
          <a:xfrm>
            <a:off x="4572002" y="224135"/>
            <a:ext cx="3512565"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a:ln w="11430"/>
                <a:solidFill>
                  <a:srgbClr val="F8F8F8"/>
                </a:solidFill>
                <a:effectLst>
                  <a:outerShdw blurRad="25400" algn="tl" rotWithShape="0">
                    <a:srgbClr val="000000">
                      <a:alpha val="43000"/>
                    </a:srgbClr>
                  </a:outerShdw>
                </a:effectLst>
              </a:rPr>
              <a:t>Chapter 17</a:t>
            </a:r>
          </a:p>
        </p:txBody>
      </p:sp>
      <p:sp>
        <p:nvSpPr>
          <p:cNvPr id="6" name="Footer Placeholder 5"/>
          <p:cNvSpPr>
            <a:spLocks noGrp="1"/>
          </p:cNvSpPr>
          <p:nvPr>
            <p:ph type="ftr" sz="quarter" idx="11"/>
          </p:nvPr>
        </p:nvSpPr>
        <p:spPr/>
        <p:txBody>
          <a:bodyPr/>
          <a:lstStyle/>
          <a:p>
            <a:r>
              <a:rPr lang="en-US" smtClean="0"/>
              <a:t>© OnCourse Learning</a:t>
            </a:r>
            <a:endParaRPr lang="en-US" dirty="0"/>
          </a:p>
        </p:txBody>
      </p:sp>
      <p:sp>
        <p:nvSpPr>
          <p:cNvPr id="7" name="TextBox 6"/>
          <p:cNvSpPr txBox="1"/>
          <p:nvPr/>
        </p:nvSpPr>
        <p:spPr>
          <a:xfrm>
            <a:off x="304800" y="1447800"/>
            <a:ext cx="8686800" cy="3785652"/>
          </a:xfrm>
          <a:prstGeom prst="rect">
            <a:avLst/>
          </a:prstGeom>
          <a:noFill/>
        </p:spPr>
        <p:txBody>
          <a:bodyPr wrap="square" rtlCol="0">
            <a:spAutoFit/>
          </a:bodyPr>
          <a:lstStyle/>
          <a:p>
            <a:pPr algn="ctr"/>
            <a:r>
              <a:rPr lang="en-US" sz="2400" b="1" dirty="0">
                <a:solidFill>
                  <a:schemeClr val="accent3">
                    <a:lumMod val="50000"/>
                  </a:schemeClr>
                </a:solidFill>
                <a:latin typeface="Arial" pitchFamily="34" charset="0"/>
                <a:cs typeface="Arial" pitchFamily="34" charset="0"/>
              </a:rPr>
              <a:t>Fair Housing</a:t>
            </a:r>
          </a:p>
          <a:p>
            <a:pPr algn="ctr"/>
            <a:endParaRPr lang="en-US" b="1" dirty="0">
              <a:solidFill>
                <a:schemeClr val="accent3">
                  <a:lumMod val="50000"/>
                </a:schemeClr>
              </a:solidFill>
              <a:latin typeface="Arial" pitchFamily="34" charset="0"/>
              <a:cs typeface="Arial" pitchFamily="34" charset="0"/>
            </a:endParaRPr>
          </a:p>
          <a:p>
            <a:r>
              <a:rPr lang="en-US" sz="2000" b="1" dirty="0">
                <a:solidFill>
                  <a:schemeClr val="accent3">
                    <a:lumMod val="50000"/>
                  </a:schemeClr>
                </a:solidFill>
                <a:latin typeface="Arial" pitchFamily="34" charset="0"/>
                <a:cs typeface="Arial" pitchFamily="34" charset="0"/>
              </a:rPr>
              <a:t>Learning Objectives</a:t>
            </a:r>
          </a:p>
          <a:p>
            <a:endParaRPr lang="en-US" dirty="0"/>
          </a:p>
          <a:p>
            <a:pPr marL="342900" indent="-342900">
              <a:buFont typeface="Wingdings" pitchFamily="2" charset="2"/>
              <a:buChar char="q"/>
              <a:defRPr/>
            </a:pPr>
            <a:r>
              <a:rPr lang="en-US" altLang="en-US" sz="2000" dirty="0">
                <a:latin typeface="Times New Roman" pitchFamily="18" charset="0"/>
                <a:cs typeface="Times New Roman" pitchFamily="18" charset="0"/>
              </a:rPr>
              <a:t>Describe the provisions of the Federal Fair Housing Act of 1968 as amended in 1988, including the criteria upon which discrimination is prohibited, definitions of terminology, exemptions, and provisions for enforcement</a:t>
            </a:r>
          </a:p>
          <a:p>
            <a:pPr marL="342900" indent="-342900">
              <a:buFont typeface="Wingdings" pitchFamily="2" charset="2"/>
              <a:buChar char="q"/>
              <a:defRPr/>
            </a:pPr>
            <a:r>
              <a:rPr lang="en-US" altLang="en-US" sz="2000" dirty="0">
                <a:latin typeface="Times New Roman" pitchFamily="18" charset="0"/>
                <a:cs typeface="Times New Roman" pitchFamily="18" charset="0"/>
              </a:rPr>
              <a:t>Describe the provisions of the North Carolina Fair Housing Act of 1983, including unlawful discriminatory practices, exemptions, enforcement, and penalties</a:t>
            </a:r>
          </a:p>
          <a:p>
            <a:pPr marL="342900" indent="-342900">
              <a:buFont typeface="Wingdings" pitchFamily="2" charset="2"/>
              <a:buChar char="q"/>
              <a:defRPr/>
            </a:pPr>
            <a:r>
              <a:rPr lang="en-US" altLang="en-US" sz="2000" dirty="0">
                <a:latin typeface="Times New Roman" pitchFamily="18" charset="0"/>
                <a:cs typeface="Times New Roman" pitchFamily="18" charset="0"/>
              </a:rPr>
              <a:t>Describe the provisions of the Civil Rights Act of 1866, including prohibitions and enforcement</a:t>
            </a:r>
          </a:p>
        </p:txBody>
      </p:sp>
      <p:sp>
        <p:nvSpPr>
          <p:cNvPr id="2" name="Slide Number Placeholder 1"/>
          <p:cNvSpPr>
            <a:spLocks noGrp="1"/>
          </p:cNvSpPr>
          <p:nvPr>
            <p:ph type="sldNum" sz="quarter" idx="12"/>
          </p:nvPr>
        </p:nvSpPr>
        <p:spPr/>
        <p:txBody>
          <a:bodyPr/>
          <a:lstStyle/>
          <a:p>
            <a:fld id="{830DFFEE-7994-4E46-BB19-DCB0C2938174}" type="slidenum">
              <a:rPr lang="en-US" smtClean="0"/>
              <a:t>2</a:t>
            </a:fld>
            <a:endParaRPr lang="en-US"/>
          </a:p>
        </p:txBody>
      </p:sp>
    </p:spTree>
    <p:extLst>
      <p:ext uri="{BB962C8B-B14F-4D97-AF65-F5344CB8AC3E}">
        <p14:creationId xmlns:p14="http://schemas.microsoft.com/office/powerpoint/2010/main" val="2204969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245" cy="1371600"/>
          </a:xfrm>
          <a:prstGeom prst="rect">
            <a:avLst/>
          </a:prstGeom>
          <a:ln>
            <a:solidFill>
              <a:schemeClr val="accent3">
                <a:lumMod val="50000"/>
              </a:schemeClr>
            </a:solidFill>
          </a:ln>
        </p:spPr>
      </p:pic>
      <p:sp>
        <p:nvSpPr>
          <p:cNvPr id="5" name="Rectangle 4"/>
          <p:cNvSpPr/>
          <p:nvPr/>
        </p:nvSpPr>
        <p:spPr>
          <a:xfrm>
            <a:off x="4572002" y="224135"/>
            <a:ext cx="3512565"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a:ln w="11430"/>
                <a:solidFill>
                  <a:srgbClr val="F8F8F8"/>
                </a:solidFill>
                <a:effectLst>
                  <a:outerShdw blurRad="25400" algn="tl" rotWithShape="0">
                    <a:srgbClr val="000000">
                      <a:alpha val="43000"/>
                    </a:srgbClr>
                  </a:outerShdw>
                </a:effectLst>
              </a:rPr>
              <a:t>Chapter 17</a:t>
            </a:r>
          </a:p>
        </p:txBody>
      </p:sp>
      <p:sp>
        <p:nvSpPr>
          <p:cNvPr id="6" name="Footer Placeholder 5"/>
          <p:cNvSpPr>
            <a:spLocks noGrp="1"/>
          </p:cNvSpPr>
          <p:nvPr>
            <p:ph type="ftr" sz="quarter" idx="11"/>
          </p:nvPr>
        </p:nvSpPr>
        <p:spPr/>
        <p:txBody>
          <a:bodyPr/>
          <a:lstStyle/>
          <a:p>
            <a:r>
              <a:rPr lang="en-US" smtClean="0"/>
              <a:t>© OnCourse Learning</a:t>
            </a:r>
            <a:endParaRPr lang="en-US" dirty="0"/>
          </a:p>
        </p:txBody>
      </p:sp>
      <p:sp>
        <p:nvSpPr>
          <p:cNvPr id="7" name="TextBox 6"/>
          <p:cNvSpPr txBox="1"/>
          <p:nvPr/>
        </p:nvSpPr>
        <p:spPr>
          <a:xfrm>
            <a:off x="304800" y="1447800"/>
            <a:ext cx="8686800" cy="3447098"/>
          </a:xfrm>
          <a:prstGeom prst="rect">
            <a:avLst/>
          </a:prstGeom>
          <a:noFill/>
        </p:spPr>
        <p:txBody>
          <a:bodyPr wrap="square" rtlCol="0">
            <a:spAutoFit/>
          </a:bodyPr>
          <a:lstStyle/>
          <a:p>
            <a:pPr algn="ctr"/>
            <a:r>
              <a:rPr lang="en-US" sz="2400" b="1" dirty="0">
                <a:solidFill>
                  <a:schemeClr val="accent3">
                    <a:lumMod val="50000"/>
                  </a:schemeClr>
                </a:solidFill>
                <a:latin typeface="Arial" pitchFamily="34" charset="0"/>
                <a:cs typeface="Arial" pitchFamily="34" charset="0"/>
              </a:rPr>
              <a:t>Fair Housing</a:t>
            </a:r>
          </a:p>
          <a:p>
            <a:pPr algn="ctr"/>
            <a:endParaRPr lang="en-US" b="1" dirty="0">
              <a:solidFill>
                <a:schemeClr val="accent3">
                  <a:lumMod val="50000"/>
                </a:schemeClr>
              </a:solidFill>
              <a:latin typeface="Arial" pitchFamily="34" charset="0"/>
              <a:cs typeface="Arial" pitchFamily="34" charset="0"/>
            </a:endParaRPr>
          </a:p>
          <a:p>
            <a:pPr>
              <a:lnSpc>
                <a:spcPct val="80000"/>
              </a:lnSpc>
              <a:defRPr/>
            </a:pPr>
            <a:r>
              <a:rPr lang="en-US" altLang="en-US" sz="2000" b="1" dirty="0">
                <a:solidFill>
                  <a:schemeClr val="accent3">
                    <a:lumMod val="50000"/>
                  </a:schemeClr>
                </a:solidFill>
                <a:latin typeface="Arial" pitchFamily="34" charset="0"/>
                <a:cs typeface="Arial" pitchFamily="34" charset="0"/>
              </a:rPr>
              <a:t>Sexual Harassment</a:t>
            </a:r>
          </a:p>
          <a:p>
            <a:pPr>
              <a:lnSpc>
                <a:spcPct val="80000"/>
              </a:lnSpc>
              <a:defRPr/>
            </a:pPr>
            <a:endParaRPr lang="en-US" altLang="en-US" sz="2000" b="1" dirty="0">
              <a:solidFill>
                <a:schemeClr val="accent3">
                  <a:lumMod val="50000"/>
                </a:schemeClr>
              </a:solidFill>
              <a:latin typeface="Times New Roman" pitchFamily="18" charset="0"/>
              <a:cs typeface="Times New Roman" pitchFamily="18" charset="0"/>
            </a:endParaRPr>
          </a:p>
          <a:p>
            <a:pPr marL="685800" lvl="1" indent="-342900">
              <a:buFont typeface="Arial" pitchFamily="34" charset="0"/>
              <a:buChar char="•"/>
              <a:defRPr/>
            </a:pPr>
            <a:r>
              <a:rPr lang="en-US" altLang="en-US" sz="2000" dirty="0">
                <a:latin typeface="Times New Roman" pitchFamily="18" charset="0"/>
                <a:cs typeface="Times New Roman" pitchFamily="18" charset="0"/>
              </a:rPr>
              <a:t>It is a violation of North Carolina law for a lessor or his agent to sexually harass a tenant or prospective tenant.</a:t>
            </a:r>
          </a:p>
          <a:p>
            <a:pPr marL="685800" lvl="1" indent="-342900">
              <a:buFont typeface="Arial" pitchFamily="34" charset="0"/>
              <a:buChar char="•"/>
              <a:defRPr/>
            </a:pPr>
            <a:r>
              <a:rPr lang="en-US" altLang="en-US" sz="2000" dirty="0">
                <a:latin typeface="Times New Roman" pitchFamily="18" charset="0"/>
                <a:cs typeface="Times New Roman" pitchFamily="18" charset="0"/>
              </a:rPr>
              <a:t>The landlord and his agent are prohibited from making unsolicited overt requests for sexual acts when submission to such conduct is a term of the execution or continuation of a lease or the according of tenant’s rights under the lease.</a:t>
            </a:r>
          </a:p>
          <a:p>
            <a:pPr>
              <a:defRPr/>
            </a:pPr>
            <a:endParaRPr lang="en-US" altLang="en-US" sz="2400" dirty="0">
              <a:solidFill>
                <a:srgbClr val="FFFF00"/>
              </a:solidFill>
              <a:latin typeface="Verdana" pitchFamily="34" charset="0"/>
            </a:endParaRPr>
          </a:p>
        </p:txBody>
      </p:sp>
      <p:pic>
        <p:nvPicPr>
          <p:cNvPr id="4098" name="Picture 2" descr="http://kokh.images.worldnow.com/images/23654903_B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419600"/>
            <a:ext cx="2435225" cy="16989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Slide Number Placeholder 1"/>
          <p:cNvSpPr>
            <a:spLocks noGrp="1"/>
          </p:cNvSpPr>
          <p:nvPr>
            <p:ph type="sldNum" sz="quarter" idx="12"/>
          </p:nvPr>
        </p:nvSpPr>
        <p:spPr/>
        <p:txBody>
          <a:bodyPr/>
          <a:lstStyle/>
          <a:p>
            <a:fld id="{830DFFEE-7994-4E46-BB19-DCB0C2938174}" type="slidenum">
              <a:rPr lang="en-US" smtClean="0"/>
              <a:t>20</a:t>
            </a:fld>
            <a:endParaRPr lang="en-US"/>
          </a:p>
        </p:txBody>
      </p:sp>
    </p:spTree>
    <p:extLst>
      <p:ext uri="{BB962C8B-B14F-4D97-AF65-F5344CB8AC3E}">
        <p14:creationId xmlns:p14="http://schemas.microsoft.com/office/powerpoint/2010/main" val="1466001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245" cy="1371600"/>
          </a:xfrm>
          <a:prstGeom prst="rect">
            <a:avLst/>
          </a:prstGeom>
          <a:ln>
            <a:solidFill>
              <a:schemeClr val="accent3">
                <a:lumMod val="50000"/>
              </a:schemeClr>
            </a:solidFill>
          </a:ln>
        </p:spPr>
      </p:pic>
      <p:sp>
        <p:nvSpPr>
          <p:cNvPr id="5" name="Rectangle 4"/>
          <p:cNvSpPr/>
          <p:nvPr/>
        </p:nvSpPr>
        <p:spPr>
          <a:xfrm>
            <a:off x="4572002" y="224135"/>
            <a:ext cx="3512565"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a:ln w="11430"/>
                <a:solidFill>
                  <a:srgbClr val="F8F8F8"/>
                </a:solidFill>
                <a:effectLst>
                  <a:outerShdw blurRad="25400" algn="tl" rotWithShape="0">
                    <a:srgbClr val="000000">
                      <a:alpha val="43000"/>
                    </a:srgbClr>
                  </a:outerShdw>
                </a:effectLst>
              </a:rPr>
              <a:t>Chapter 17</a:t>
            </a:r>
          </a:p>
        </p:txBody>
      </p:sp>
      <p:sp>
        <p:nvSpPr>
          <p:cNvPr id="6" name="Footer Placeholder 5"/>
          <p:cNvSpPr>
            <a:spLocks noGrp="1"/>
          </p:cNvSpPr>
          <p:nvPr>
            <p:ph type="ftr" sz="quarter" idx="11"/>
          </p:nvPr>
        </p:nvSpPr>
        <p:spPr/>
        <p:txBody>
          <a:bodyPr/>
          <a:lstStyle/>
          <a:p>
            <a:r>
              <a:rPr lang="en-US" smtClean="0"/>
              <a:t>© OnCourse Learning</a:t>
            </a:r>
            <a:endParaRPr lang="en-US" dirty="0"/>
          </a:p>
        </p:txBody>
      </p:sp>
      <p:sp>
        <p:nvSpPr>
          <p:cNvPr id="7" name="TextBox 6"/>
          <p:cNvSpPr txBox="1"/>
          <p:nvPr/>
        </p:nvSpPr>
        <p:spPr>
          <a:xfrm>
            <a:off x="304800" y="1447800"/>
            <a:ext cx="8686800" cy="4431983"/>
          </a:xfrm>
          <a:prstGeom prst="rect">
            <a:avLst/>
          </a:prstGeom>
          <a:noFill/>
        </p:spPr>
        <p:txBody>
          <a:bodyPr wrap="square" rtlCol="0">
            <a:spAutoFit/>
          </a:bodyPr>
          <a:lstStyle/>
          <a:p>
            <a:pPr algn="ctr"/>
            <a:r>
              <a:rPr lang="en-US" sz="2400" b="1" dirty="0">
                <a:solidFill>
                  <a:schemeClr val="accent3">
                    <a:lumMod val="50000"/>
                  </a:schemeClr>
                </a:solidFill>
                <a:latin typeface="Arial" pitchFamily="34" charset="0"/>
                <a:cs typeface="Arial" pitchFamily="34" charset="0"/>
              </a:rPr>
              <a:t>Fair Housing</a:t>
            </a:r>
          </a:p>
          <a:p>
            <a:pPr algn="ctr"/>
            <a:endParaRPr lang="en-US" b="1" dirty="0">
              <a:solidFill>
                <a:schemeClr val="accent3">
                  <a:lumMod val="50000"/>
                </a:schemeClr>
              </a:solidFill>
              <a:latin typeface="Arial" pitchFamily="34" charset="0"/>
              <a:cs typeface="Arial" pitchFamily="34" charset="0"/>
            </a:endParaRPr>
          </a:p>
          <a:p>
            <a:r>
              <a:rPr lang="en-US" sz="2000" b="1" dirty="0">
                <a:solidFill>
                  <a:schemeClr val="accent3">
                    <a:lumMod val="50000"/>
                  </a:schemeClr>
                </a:solidFill>
                <a:latin typeface="Arial" pitchFamily="34" charset="0"/>
                <a:cs typeface="Arial" pitchFamily="34" charset="0"/>
              </a:rPr>
              <a:t>Federal Fair Housing Act</a:t>
            </a:r>
          </a:p>
          <a:p>
            <a:endParaRPr lang="en-US" sz="2000" b="1" dirty="0">
              <a:solidFill>
                <a:schemeClr val="accent3">
                  <a:lumMod val="50000"/>
                </a:schemeClr>
              </a:solidFill>
              <a:latin typeface="Arial" pitchFamily="34" charset="0"/>
              <a:cs typeface="Arial" pitchFamily="34" charset="0"/>
            </a:endParaRPr>
          </a:p>
          <a:p>
            <a:pPr marL="342900" indent="-342900">
              <a:buFont typeface="Wingdings" pitchFamily="2" charset="2"/>
              <a:buChar char="q"/>
            </a:pPr>
            <a:r>
              <a:rPr lang="en-US" sz="2000" dirty="0">
                <a:solidFill>
                  <a:schemeClr val="tx1">
                    <a:lumMod val="95000"/>
                    <a:lumOff val="5000"/>
                  </a:schemeClr>
                </a:solidFill>
                <a:latin typeface="Times New Roman" pitchFamily="18" charset="0"/>
                <a:cs typeface="Times New Roman" pitchFamily="18" charset="0"/>
              </a:rPr>
              <a:t>Prohibits discrimination in housing on the basis of race, color, religion, sex, national origin, handicap, and familial status.</a:t>
            </a:r>
          </a:p>
          <a:p>
            <a:pPr marL="342900" indent="-342900">
              <a:buFont typeface="Wingdings" pitchFamily="2" charset="2"/>
              <a:buChar char="q"/>
            </a:pPr>
            <a:r>
              <a:rPr lang="en-US" sz="2000" dirty="0">
                <a:solidFill>
                  <a:schemeClr val="tx1">
                    <a:lumMod val="95000"/>
                    <a:lumOff val="5000"/>
                  </a:schemeClr>
                </a:solidFill>
                <a:latin typeface="Times New Roman" pitchFamily="18" charset="0"/>
                <a:cs typeface="Times New Roman" pitchFamily="18" charset="0"/>
              </a:rPr>
              <a:t>Definitions:</a:t>
            </a:r>
          </a:p>
          <a:p>
            <a:pPr marL="800100" lvl="1" indent="-342900">
              <a:buFont typeface="Arial" panose="020B0604020202020204" pitchFamily="34" charset="0"/>
              <a:buChar char="•"/>
            </a:pPr>
            <a:r>
              <a:rPr lang="en-US" altLang="en-US" sz="2000" dirty="0">
                <a:latin typeface="Times New Roman" pitchFamily="18" charset="0"/>
                <a:cs typeface="Times New Roman" pitchFamily="18" charset="0"/>
              </a:rPr>
              <a:t>Dwelling:</a:t>
            </a:r>
          </a:p>
          <a:p>
            <a:pPr marL="1033462" lvl="2" indent="-342900">
              <a:buFont typeface="Courier New" panose="02070309020205020404" pitchFamily="49" charset="0"/>
              <a:buChar char="o"/>
              <a:defRPr/>
            </a:pPr>
            <a:r>
              <a:rPr lang="en-US" altLang="en-US" sz="2000" dirty="0">
                <a:latin typeface="Times New Roman" pitchFamily="18" charset="0"/>
                <a:cs typeface="Times New Roman" pitchFamily="18" charset="0"/>
              </a:rPr>
              <a:t>Any building, structure, or portion thereof which is occupied as, or designed or intended for occupancy as, a residence by one or more families.</a:t>
            </a:r>
          </a:p>
          <a:p>
            <a:pPr marL="1033462" lvl="2" indent="-342900">
              <a:buFont typeface="Courier New" panose="02070309020205020404" pitchFamily="49" charset="0"/>
              <a:buChar char="o"/>
              <a:defRPr/>
            </a:pPr>
            <a:r>
              <a:rPr lang="en-US" altLang="en-US" sz="2000" dirty="0">
                <a:latin typeface="Times New Roman" pitchFamily="18" charset="0"/>
                <a:cs typeface="Times New Roman" pitchFamily="18" charset="0"/>
              </a:rPr>
              <a:t>Includes any vacant land which is offered for sale or lease for the construction or location thereon of any such building, structure or portion thereof.</a:t>
            </a:r>
          </a:p>
        </p:txBody>
      </p:sp>
      <p:sp>
        <p:nvSpPr>
          <p:cNvPr id="2" name="Slide Number Placeholder 1"/>
          <p:cNvSpPr>
            <a:spLocks noGrp="1"/>
          </p:cNvSpPr>
          <p:nvPr>
            <p:ph type="sldNum" sz="quarter" idx="12"/>
          </p:nvPr>
        </p:nvSpPr>
        <p:spPr/>
        <p:txBody>
          <a:bodyPr/>
          <a:lstStyle/>
          <a:p>
            <a:fld id="{830DFFEE-7994-4E46-BB19-DCB0C2938174}" type="slidenum">
              <a:rPr lang="en-US" smtClean="0"/>
              <a:t>3</a:t>
            </a:fld>
            <a:endParaRPr lang="en-US"/>
          </a:p>
        </p:txBody>
      </p:sp>
    </p:spTree>
    <p:extLst>
      <p:ext uri="{BB962C8B-B14F-4D97-AF65-F5344CB8AC3E}">
        <p14:creationId xmlns:p14="http://schemas.microsoft.com/office/powerpoint/2010/main" val="2452729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245" cy="1371600"/>
          </a:xfrm>
          <a:prstGeom prst="rect">
            <a:avLst/>
          </a:prstGeom>
          <a:ln>
            <a:solidFill>
              <a:schemeClr val="accent3">
                <a:lumMod val="50000"/>
              </a:schemeClr>
            </a:solidFill>
          </a:ln>
        </p:spPr>
      </p:pic>
      <p:sp>
        <p:nvSpPr>
          <p:cNvPr id="5" name="Rectangle 4"/>
          <p:cNvSpPr/>
          <p:nvPr/>
        </p:nvSpPr>
        <p:spPr>
          <a:xfrm>
            <a:off x="4572002" y="224135"/>
            <a:ext cx="3512565"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a:ln w="11430"/>
                <a:solidFill>
                  <a:srgbClr val="F8F8F8"/>
                </a:solidFill>
                <a:effectLst>
                  <a:outerShdw blurRad="25400" algn="tl" rotWithShape="0">
                    <a:srgbClr val="000000">
                      <a:alpha val="43000"/>
                    </a:srgbClr>
                  </a:outerShdw>
                </a:effectLst>
              </a:rPr>
              <a:t>Chapter 17</a:t>
            </a:r>
          </a:p>
        </p:txBody>
      </p:sp>
      <p:sp>
        <p:nvSpPr>
          <p:cNvPr id="6" name="Footer Placeholder 5"/>
          <p:cNvSpPr>
            <a:spLocks noGrp="1"/>
          </p:cNvSpPr>
          <p:nvPr>
            <p:ph type="ftr" sz="quarter" idx="11"/>
          </p:nvPr>
        </p:nvSpPr>
        <p:spPr/>
        <p:txBody>
          <a:bodyPr/>
          <a:lstStyle/>
          <a:p>
            <a:r>
              <a:rPr lang="en-US" smtClean="0"/>
              <a:t>© OnCourse Learning</a:t>
            </a:r>
            <a:endParaRPr lang="en-US" dirty="0"/>
          </a:p>
        </p:txBody>
      </p:sp>
      <p:sp>
        <p:nvSpPr>
          <p:cNvPr id="7" name="TextBox 6"/>
          <p:cNvSpPr txBox="1"/>
          <p:nvPr/>
        </p:nvSpPr>
        <p:spPr>
          <a:xfrm>
            <a:off x="304800" y="1447800"/>
            <a:ext cx="8686800" cy="4093428"/>
          </a:xfrm>
          <a:prstGeom prst="rect">
            <a:avLst/>
          </a:prstGeom>
          <a:noFill/>
        </p:spPr>
        <p:txBody>
          <a:bodyPr wrap="square" rtlCol="0">
            <a:spAutoFit/>
          </a:bodyPr>
          <a:lstStyle/>
          <a:p>
            <a:pPr algn="ctr"/>
            <a:r>
              <a:rPr lang="en-US" sz="2400" b="1" dirty="0">
                <a:solidFill>
                  <a:schemeClr val="accent3">
                    <a:lumMod val="50000"/>
                  </a:schemeClr>
                </a:solidFill>
                <a:latin typeface="Arial" pitchFamily="34" charset="0"/>
                <a:cs typeface="Arial" pitchFamily="34" charset="0"/>
              </a:rPr>
              <a:t>Fair Housing</a:t>
            </a:r>
          </a:p>
          <a:p>
            <a:pPr algn="ctr"/>
            <a:endParaRPr lang="en-US" b="1" dirty="0">
              <a:solidFill>
                <a:schemeClr val="accent3">
                  <a:lumMod val="50000"/>
                </a:schemeClr>
              </a:solidFill>
              <a:latin typeface="Arial" pitchFamily="34" charset="0"/>
              <a:cs typeface="Arial" pitchFamily="34" charset="0"/>
            </a:endParaRPr>
          </a:p>
          <a:p>
            <a:r>
              <a:rPr lang="en-US" sz="2000" b="1" dirty="0">
                <a:solidFill>
                  <a:schemeClr val="accent3">
                    <a:lumMod val="50000"/>
                  </a:schemeClr>
                </a:solidFill>
                <a:latin typeface="Arial" pitchFamily="34" charset="0"/>
                <a:cs typeface="Arial" pitchFamily="34" charset="0"/>
              </a:rPr>
              <a:t>Federal Fair Housing Act</a:t>
            </a:r>
          </a:p>
          <a:p>
            <a:endParaRPr lang="en-US" dirty="0"/>
          </a:p>
          <a:p>
            <a:pPr marL="685800" lvl="1" indent="-342900">
              <a:buFont typeface="Arial" panose="020B0604020202020204" pitchFamily="34" charset="0"/>
              <a:buChar char="•"/>
              <a:defRPr/>
            </a:pPr>
            <a:r>
              <a:rPr lang="en-US" altLang="en-US" sz="2000" dirty="0">
                <a:latin typeface="Times New Roman" pitchFamily="18" charset="0"/>
                <a:cs typeface="Times New Roman" pitchFamily="18" charset="0"/>
              </a:rPr>
              <a:t>Elderly housing:</a:t>
            </a:r>
          </a:p>
          <a:p>
            <a:pPr marL="1141412" lvl="2" indent="-342900">
              <a:buFont typeface="Courier New" panose="02070309020205020404" pitchFamily="49" charset="0"/>
              <a:buChar char="o"/>
              <a:defRPr/>
            </a:pPr>
            <a:r>
              <a:rPr lang="en-US" altLang="en-US" sz="2000" dirty="0">
                <a:latin typeface="Times New Roman" pitchFamily="18" charset="0"/>
                <a:cs typeface="Times New Roman" pitchFamily="18" charset="0"/>
              </a:rPr>
              <a:t>Housing in which 80% of the units are occupied by at least one person aged 55 or older</a:t>
            </a:r>
          </a:p>
          <a:p>
            <a:pPr marL="685800" lvl="1" indent="-342900">
              <a:buFont typeface="Arial" panose="020B0604020202020204" pitchFamily="34" charset="0"/>
              <a:buChar char="•"/>
              <a:defRPr/>
            </a:pPr>
            <a:r>
              <a:rPr lang="en-US" altLang="en-US" sz="2000" dirty="0">
                <a:latin typeface="Times New Roman" pitchFamily="18" charset="0"/>
                <a:cs typeface="Times New Roman" pitchFamily="18" charset="0"/>
              </a:rPr>
              <a:t>Familial status:</a:t>
            </a:r>
          </a:p>
          <a:p>
            <a:pPr marL="1141412" lvl="2" indent="-342900">
              <a:buFont typeface="Courier New" panose="02070309020205020404" pitchFamily="49" charset="0"/>
              <a:buChar char="o"/>
              <a:defRPr/>
            </a:pPr>
            <a:r>
              <a:rPr lang="en-US" altLang="en-US" sz="2000" dirty="0">
                <a:latin typeface="Times New Roman" pitchFamily="18" charset="0"/>
                <a:cs typeface="Times New Roman" pitchFamily="18" charset="0"/>
              </a:rPr>
              <a:t>Includes children under age 18, pregnant women, or persons with, or in the process of obtaining, custody of children</a:t>
            </a:r>
          </a:p>
          <a:p>
            <a:pPr marL="685800" lvl="1" indent="-342900">
              <a:buFont typeface="Arial" panose="020B0604020202020204" pitchFamily="34" charset="0"/>
              <a:buChar char="•"/>
              <a:defRPr/>
            </a:pPr>
            <a:r>
              <a:rPr lang="en-US" altLang="en-US" sz="2000" dirty="0">
                <a:latin typeface="Times New Roman" pitchFamily="18" charset="0"/>
                <a:cs typeface="Times New Roman" pitchFamily="18" charset="0"/>
              </a:rPr>
              <a:t>Handicap:</a:t>
            </a:r>
          </a:p>
          <a:p>
            <a:pPr marL="1141412" lvl="2" indent="-342900">
              <a:buFont typeface="Courier New" panose="02070309020205020404" pitchFamily="49" charset="0"/>
              <a:buChar char="o"/>
              <a:defRPr/>
            </a:pPr>
            <a:r>
              <a:rPr lang="en-US" altLang="en-US" sz="2000" dirty="0">
                <a:latin typeface="Times New Roman" pitchFamily="18" charset="0"/>
                <a:cs typeface="Times New Roman" pitchFamily="18" charset="0"/>
              </a:rPr>
              <a:t>Any physical or mental impairment that limits one or more of the essential functions of life</a:t>
            </a:r>
          </a:p>
        </p:txBody>
      </p:sp>
      <p:sp>
        <p:nvSpPr>
          <p:cNvPr id="2" name="Slide Number Placeholder 1"/>
          <p:cNvSpPr>
            <a:spLocks noGrp="1"/>
          </p:cNvSpPr>
          <p:nvPr>
            <p:ph type="sldNum" sz="quarter" idx="12"/>
          </p:nvPr>
        </p:nvSpPr>
        <p:spPr/>
        <p:txBody>
          <a:bodyPr/>
          <a:lstStyle/>
          <a:p>
            <a:fld id="{830DFFEE-7994-4E46-BB19-DCB0C2938174}" type="slidenum">
              <a:rPr lang="en-US" smtClean="0"/>
              <a:t>4</a:t>
            </a:fld>
            <a:endParaRPr lang="en-US"/>
          </a:p>
        </p:txBody>
      </p:sp>
    </p:spTree>
    <p:extLst>
      <p:ext uri="{BB962C8B-B14F-4D97-AF65-F5344CB8AC3E}">
        <p14:creationId xmlns:p14="http://schemas.microsoft.com/office/powerpoint/2010/main" val="3235638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245" cy="1371600"/>
          </a:xfrm>
          <a:prstGeom prst="rect">
            <a:avLst/>
          </a:prstGeom>
          <a:ln>
            <a:solidFill>
              <a:schemeClr val="accent3">
                <a:lumMod val="50000"/>
              </a:schemeClr>
            </a:solidFill>
          </a:ln>
        </p:spPr>
      </p:pic>
      <p:sp>
        <p:nvSpPr>
          <p:cNvPr id="5" name="Rectangle 4"/>
          <p:cNvSpPr/>
          <p:nvPr/>
        </p:nvSpPr>
        <p:spPr>
          <a:xfrm>
            <a:off x="4572002" y="224135"/>
            <a:ext cx="3512565"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a:ln w="11430"/>
                <a:solidFill>
                  <a:srgbClr val="F8F8F8"/>
                </a:solidFill>
                <a:effectLst>
                  <a:outerShdw blurRad="25400" algn="tl" rotWithShape="0">
                    <a:srgbClr val="000000">
                      <a:alpha val="43000"/>
                    </a:srgbClr>
                  </a:outerShdw>
                </a:effectLst>
              </a:rPr>
              <a:t>Chapter 17</a:t>
            </a:r>
          </a:p>
        </p:txBody>
      </p:sp>
      <p:sp>
        <p:nvSpPr>
          <p:cNvPr id="6" name="Footer Placeholder 5"/>
          <p:cNvSpPr>
            <a:spLocks noGrp="1"/>
          </p:cNvSpPr>
          <p:nvPr>
            <p:ph type="ftr" sz="quarter" idx="11"/>
          </p:nvPr>
        </p:nvSpPr>
        <p:spPr/>
        <p:txBody>
          <a:bodyPr/>
          <a:lstStyle/>
          <a:p>
            <a:r>
              <a:rPr lang="en-US" smtClean="0"/>
              <a:t>© OnCourse Learning</a:t>
            </a:r>
            <a:endParaRPr lang="en-US" dirty="0"/>
          </a:p>
        </p:txBody>
      </p:sp>
      <p:sp>
        <p:nvSpPr>
          <p:cNvPr id="7" name="TextBox 6"/>
          <p:cNvSpPr txBox="1"/>
          <p:nvPr/>
        </p:nvSpPr>
        <p:spPr>
          <a:xfrm>
            <a:off x="228222" y="1659285"/>
            <a:ext cx="8686800" cy="4093428"/>
          </a:xfrm>
          <a:prstGeom prst="rect">
            <a:avLst/>
          </a:prstGeom>
          <a:noFill/>
        </p:spPr>
        <p:txBody>
          <a:bodyPr wrap="square" rtlCol="0">
            <a:spAutoFit/>
          </a:bodyPr>
          <a:lstStyle/>
          <a:p>
            <a:pPr algn="ctr"/>
            <a:r>
              <a:rPr lang="en-US" sz="2400" b="1" dirty="0">
                <a:solidFill>
                  <a:schemeClr val="accent3">
                    <a:lumMod val="50000"/>
                  </a:schemeClr>
                </a:solidFill>
                <a:latin typeface="Arial" pitchFamily="34" charset="0"/>
                <a:cs typeface="Arial" pitchFamily="34" charset="0"/>
              </a:rPr>
              <a:t>Fair Housing</a:t>
            </a:r>
          </a:p>
          <a:p>
            <a:pPr algn="ctr"/>
            <a:endParaRPr lang="en-US" b="1" dirty="0">
              <a:solidFill>
                <a:schemeClr val="accent3">
                  <a:lumMod val="50000"/>
                </a:schemeClr>
              </a:solidFill>
              <a:latin typeface="Arial" pitchFamily="34" charset="0"/>
              <a:cs typeface="Arial" pitchFamily="34" charset="0"/>
            </a:endParaRPr>
          </a:p>
          <a:p>
            <a:r>
              <a:rPr lang="en-US" sz="2000" b="1" dirty="0">
                <a:solidFill>
                  <a:schemeClr val="accent3">
                    <a:lumMod val="50000"/>
                  </a:schemeClr>
                </a:solidFill>
                <a:latin typeface="Arial" pitchFamily="34" charset="0"/>
                <a:cs typeface="Arial" pitchFamily="34" charset="0"/>
              </a:rPr>
              <a:t>Federal Fair Housing Act</a:t>
            </a:r>
          </a:p>
          <a:p>
            <a:endParaRPr lang="en-US" dirty="0"/>
          </a:p>
          <a:p>
            <a:pPr lvl="2" indent="-398463">
              <a:buFont typeface="Arial" panose="020B0604020202020204" pitchFamily="34" charset="0"/>
              <a:buChar char="•"/>
              <a:defRPr/>
            </a:pPr>
            <a:r>
              <a:rPr lang="en-US" altLang="en-US" sz="2000" dirty="0">
                <a:latin typeface="Times New Roman" pitchFamily="18" charset="0"/>
                <a:cs typeface="Times New Roman" pitchFamily="18" charset="0"/>
              </a:rPr>
              <a:t>Person:</a:t>
            </a:r>
          </a:p>
          <a:p>
            <a:pPr marL="1257300" lvl="3" indent="-342900">
              <a:buFont typeface="Courier New" panose="02070309020205020404" pitchFamily="49" charset="0"/>
              <a:buChar char="o"/>
              <a:defRPr/>
            </a:pPr>
            <a:r>
              <a:rPr lang="en-US" altLang="en-US" sz="2000" dirty="0">
                <a:latin typeface="Times New Roman" pitchFamily="18" charset="0"/>
                <a:cs typeface="Times New Roman" pitchFamily="18" charset="0"/>
              </a:rPr>
              <a:t>Includes one or more individuals, corporations, partnerships, associations, labor organizations, legal representatives, mutual companies, joint stock companies, trusts, unincorporated organizations, trustees, trustees in bankruptcy, receivers, and fiduciaries.</a:t>
            </a:r>
          </a:p>
          <a:p>
            <a:pPr lvl="2" indent="-398463">
              <a:buFont typeface="Arial" panose="020B0604020202020204" pitchFamily="34" charset="0"/>
              <a:buChar char="•"/>
              <a:defRPr/>
            </a:pPr>
            <a:r>
              <a:rPr lang="en-US" altLang="en-US" sz="2000" dirty="0">
                <a:latin typeface="Times New Roman" pitchFamily="18" charset="0"/>
                <a:cs typeface="Times New Roman" pitchFamily="18" charset="0"/>
              </a:rPr>
              <a:t>To rent:</a:t>
            </a:r>
          </a:p>
          <a:p>
            <a:pPr marL="1257300" lvl="3" indent="-342900">
              <a:buFont typeface="Courier New" panose="02070309020205020404" pitchFamily="49" charset="0"/>
              <a:buChar char="o"/>
              <a:defRPr/>
            </a:pPr>
            <a:r>
              <a:rPr lang="en-US" altLang="en-US" sz="2000" dirty="0">
                <a:latin typeface="Times New Roman" pitchFamily="18" charset="0"/>
                <a:cs typeface="Times New Roman" pitchFamily="18" charset="0"/>
              </a:rPr>
              <a:t>Includes to rent, to sublease, to let, and otherwise to grant for a consideration the right to occupy premises not owned by the occupant.</a:t>
            </a:r>
          </a:p>
        </p:txBody>
      </p:sp>
      <p:sp>
        <p:nvSpPr>
          <p:cNvPr id="2" name="Slide Number Placeholder 1"/>
          <p:cNvSpPr>
            <a:spLocks noGrp="1"/>
          </p:cNvSpPr>
          <p:nvPr>
            <p:ph type="sldNum" sz="quarter" idx="12"/>
          </p:nvPr>
        </p:nvSpPr>
        <p:spPr/>
        <p:txBody>
          <a:bodyPr/>
          <a:lstStyle/>
          <a:p>
            <a:fld id="{830DFFEE-7994-4E46-BB19-DCB0C2938174}" type="slidenum">
              <a:rPr lang="en-US" smtClean="0"/>
              <a:t>5</a:t>
            </a:fld>
            <a:endParaRPr lang="en-US"/>
          </a:p>
        </p:txBody>
      </p:sp>
    </p:spTree>
    <p:extLst>
      <p:ext uri="{BB962C8B-B14F-4D97-AF65-F5344CB8AC3E}">
        <p14:creationId xmlns:p14="http://schemas.microsoft.com/office/powerpoint/2010/main" val="1049187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245" cy="1371600"/>
          </a:xfrm>
          <a:prstGeom prst="rect">
            <a:avLst/>
          </a:prstGeom>
          <a:ln>
            <a:solidFill>
              <a:schemeClr val="accent3">
                <a:lumMod val="50000"/>
              </a:schemeClr>
            </a:solidFill>
          </a:ln>
        </p:spPr>
      </p:pic>
      <p:sp>
        <p:nvSpPr>
          <p:cNvPr id="5" name="Rectangle 4"/>
          <p:cNvSpPr/>
          <p:nvPr/>
        </p:nvSpPr>
        <p:spPr>
          <a:xfrm>
            <a:off x="4572002" y="224135"/>
            <a:ext cx="3512565"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a:ln w="11430"/>
                <a:solidFill>
                  <a:srgbClr val="F8F8F8"/>
                </a:solidFill>
                <a:effectLst>
                  <a:outerShdw blurRad="25400" algn="tl" rotWithShape="0">
                    <a:srgbClr val="000000">
                      <a:alpha val="43000"/>
                    </a:srgbClr>
                  </a:outerShdw>
                </a:effectLst>
              </a:rPr>
              <a:t>Chapter 17</a:t>
            </a:r>
          </a:p>
        </p:txBody>
      </p:sp>
      <p:sp>
        <p:nvSpPr>
          <p:cNvPr id="6" name="Footer Placeholder 5"/>
          <p:cNvSpPr>
            <a:spLocks noGrp="1"/>
          </p:cNvSpPr>
          <p:nvPr>
            <p:ph type="ftr" sz="quarter" idx="11"/>
          </p:nvPr>
        </p:nvSpPr>
        <p:spPr/>
        <p:txBody>
          <a:bodyPr/>
          <a:lstStyle/>
          <a:p>
            <a:r>
              <a:rPr lang="en-US" smtClean="0"/>
              <a:t>© OnCourse Learning</a:t>
            </a:r>
            <a:endParaRPr lang="en-US" dirty="0"/>
          </a:p>
        </p:txBody>
      </p:sp>
      <p:sp>
        <p:nvSpPr>
          <p:cNvPr id="7" name="TextBox 6"/>
          <p:cNvSpPr txBox="1"/>
          <p:nvPr/>
        </p:nvSpPr>
        <p:spPr>
          <a:xfrm>
            <a:off x="304800" y="1447800"/>
            <a:ext cx="8686800" cy="4124206"/>
          </a:xfrm>
          <a:prstGeom prst="rect">
            <a:avLst/>
          </a:prstGeom>
          <a:noFill/>
        </p:spPr>
        <p:txBody>
          <a:bodyPr wrap="square" rtlCol="0">
            <a:spAutoFit/>
          </a:bodyPr>
          <a:lstStyle/>
          <a:p>
            <a:pPr algn="ctr"/>
            <a:r>
              <a:rPr lang="en-US" sz="2400" b="1" dirty="0">
                <a:solidFill>
                  <a:schemeClr val="accent3">
                    <a:lumMod val="50000"/>
                  </a:schemeClr>
                </a:solidFill>
                <a:latin typeface="Arial" pitchFamily="34" charset="0"/>
                <a:cs typeface="Arial" pitchFamily="34" charset="0"/>
              </a:rPr>
              <a:t>Fair Housing</a:t>
            </a:r>
          </a:p>
          <a:p>
            <a:pPr algn="ctr"/>
            <a:endParaRPr lang="en-US" b="1" dirty="0">
              <a:solidFill>
                <a:schemeClr val="accent3">
                  <a:lumMod val="50000"/>
                </a:schemeClr>
              </a:solidFill>
              <a:latin typeface="Arial" pitchFamily="34" charset="0"/>
              <a:cs typeface="Arial" pitchFamily="34" charset="0"/>
            </a:endParaRPr>
          </a:p>
          <a:p>
            <a:r>
              <a:rPr lang="en-US" sz="2000" b="1" dirty="0">
                <a:solidFill>
                  <a:schemeClr val="accent3">
                    <a:lumMod val="50000"/>
                  </a:schemeClr>
                </a:solidFill>
                <a:latin typeface="Arial" pitchFamily="34" charset="0"/>
                <a:cs typeface="Arial" pitchFamily="34" charset="0"/>
              </a:rPr>
              <a:t>Federal Fair Housing</a:t>
            </a:r>
          </a:p>
          <a:p>
            <a:pPr>
              <a:defRPr/>
            </a:pPr>
            <a:endParaRPr lang="en-US" altLang="en-US" sz="2000" b="1" dirty="0">
              <a:solidFill>
                <a:schemeClr val="accent3">
                  <a:lumMod val="50000"/>
                </a:schemeClr>
              </a:solidFill>
              <a:latin typeface="Times New Roman" pitchFamily="18" charset="0"/>
              <a:cs typeface="Times New Roman" pitchFamily="18" charset="0"/>
            </a:endParaRPr>
          </a:p>
          <a:p>
            <a:pPr marL="342900" lvl="1" indent="-342900">
              <a:buFont typeface="Arial" panose="020B0604020202020204" pitchFamily="34" charset="0"/>
              <a:buChar char="•"/>
              <a:defRPr/>
            </a:pPr>
            <a:r>
              <a:rPr lang="en-US" altLang="en-US" sz="2000" dirty="0">
                <a:latin typeface="Times New Roman" pitchFamily="18" charset="0"/>
                <a:cs typeface="Times New Roman" pitchFamily="18" charset="0"/>
              </a:rPr>
              <a:t>Blockbusting: </a:t>
            </a:r>
          </a:p>
          <a:p>
            <a:pPr marL="1033462" lvl="2" indent="-342900">
              <a:buFont typeface="Courier New" panose="02070309020205020404" pitchFamily="49" charset="0"/>
              <a:buChar char="o"/>
              <a:defRPr/>
            </a:pPr>
            <a:r>
              <a:rPr lang="en-US" altLang="en-US" sz="2000" dirty="0">
                <a:latin typeface="Times New Roman" pitchFamily="18" charset="0"/>
                <a:cs typeface="Times New Roman" pitchFamily="18" charset="0"/>
              </a:rPr>
              <a:t>Induce or attempt to induce any person to sell or rent any dwelling for profit by representations regarding the entry or prospective entry into the neighborhood of a person or persons of a particular race, color, religion, sex, national origin, handicap, or familial status</a:t>
            </a:r>
          </a:p>
          <a:p>
            <a:pPr marL="342900" lvl="1" indent="-342900">
              <a:buFont typeface="Arial" panose="020B0604020202020204" pitchFamily="34" charset="0"/>
              <a:buChar char="•"/>
              <a:defRPr/>
            </a:pPr>
            <a:r>
              <a:rPr lang="en-US" altLang="en-US" sz="2000" dirty="0">
                <a:latin typeface="Times New Roman" pitchFamily="18" charset="0"/>
                <a:cs typeface="Times New Roman" pitchFamily="18" charset="0"/>
              </a:rPr>
              <a:t>Steering:</a:t>
            </a:r>
          </a:p>
          <a:p>
            <a:pPr marL="1033462" lvl="2" indent="-342900">
              <a:buFont typeface="Courier New" panose="02070309020205020404" pitchFamily="49" charset="0"/>
              <a:buChar char="o"/>
              <a:defRPr/>
            </a:pPr>
            <a:r>
              <a:rPr lang="en-US" altLang="en-US" sz="2000" dirty="0">
                <a:latin typeface="Times New Roman" pitchFamily="18" charset="0"/>
                <a:cs typeface="Times New Roman" pitchFamily="18" charset="0"/>
              </a:rPr>
              <a:t>Directing of prospective purchasers or tenants, especially minority purchasers or tenants, toward or away from specific neighborhoods because they belong to a protected class under the Fair Housing Act.</a:t>
            </a:r>
          </a:p>
        </p:txBody>
      </p:sp>
      <p:sp>
        <p:nvSpPr>
          <p:cNvPr id="2" name="Slide Number Placeholder 1"/>
          <p:cNvSpPr>
            <a:spLocks noGrp="1"/>
          </p:cNvSpPr>
          <p:nvPr>
            <p:ph type="sldNum" sz="quarter" idx="12"/>
          </p:nvPr>
        </p:nvSpPr>
        <p:spPr/>
        <p:txBody>
          <a:bodyPr/>
          <a:lstStyle/>
          <a:p>
            <a:fld id="{830DFFEE-7994-4E46-BB19-DCB0C2938174}" type="slidenum">
              <a:rPr lang="en-US" smtClean="0"/>
              <a:t>6</a:t>
            </a:fld>
            <a:endParaRPr lang="en-US"/>
          </a:p>
        </p:txBody>
      </p:sp>
    </p:spTree>
    <p:extLst>
      <p:ext uri="{BB962C8B-B14F-4D97-AF65-F5344CB8AC3E}">
        <p14:creationId xmlns:p14="http://schemas.microsoft.com/office/powerpoint/2010/main" val="47550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245" cy="1371600"/>
          </a:xfrm>
          <a:prstGeom prst="rect">
            <a:avLst/>
          </a:prstGeom>
          <a:ln>
            <a:solidFill>
              <a:schemeClr val="accent3">
                <a:lumMod val="50000"/>
              </a:schemeClr>
            </a:solidFill>
          </a:ln>
        </p:spPr>
      </p:pic>
      <p:sp>
        <p:nvSpPr>
          <p:cNvPr id="5" name="Rectangle 4"/>
          <p:cNvSpPr/>
          <p:nvPr/>
        </p:nvSpPr>
        <p:spPr>
          <a:xfrm>
            <a:off x="4572002" y="224135"/>
            <a:ext cx="3512565"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a:ln w="11430"/>
                <a:solidFill>
                  <a:srgbClr val="F8F8F8"/>
                </a:solidFill>
                <a:effectLst>
                  <a:outerShdw blurRad="25400" algn="tl" rotWithShape="0">
                    <a:srgbClr val="000000">
                      <a:alpha val="43000"/>
                    </a:srgbClr>
                  </a:outerShdw>
                </a:effectLst>
              </a:rPr>
              <a:t>Chapter 17</a:t>
            </a:r>
          </a:p>
        </p:txBody>
      </p:sp>
      <p:sp>
        <p:nvSpPr>
          <p:cNvPr id="6" name="Footer Placeholder 5"/>
          <p:cNvSpPr>
            <a:spLocks noGrp="1"/>
          </p:cNvSpPr>
          <p:nvPr>
            <p:ph type="ftr" sz="quarter" idx="11"/>
          </p:nvPr>
        </p:nvSpPr>
        <p:spPr/>
        <p:txBody>
          <a:bodyPr/>
          <a:lstStyle/>
          <a:p>
            <a:r>
              <a:rPr lang="en-US" smtClean="0"/>
              <a:t>© OnCourse Learning</a:t>
            </a:r>
            <a:endParaRPr lang="en-US" dirty="0"/>
          </a:p>
        </p:txBody>
      </p:sp>
      <p:sp>
        <p:nvSpPr>
          <p:cNvPr id="7" name="TextBox 6"/>
          <p:cNvSpPr txBox="1"/>
          <p:nvPr/>
        </p:nvSpPr>
        <p:spPr>
          <a:xfrm>
            <a:off x="304800" y="1447800"/>
            <a:ext cx="8686800" cy="3354765"/>
          </a:xfrm>
          <a:prstGeom prst="rect">
            <a:avLst/>
          </a:prstGeom>
          <a:noFill/>
        </p:spPr>
        <p:txBody>
          <a:bodyPr wrap="square" rtlCol="0">
            <a:spAutoFit/>
          </a:bodyPr>
          <a:lstStyle/>
          <a:p>
            <a:pPr algn="ctr"/>
            <a:r>
              <a:rPr lang="en-US" sz="2400" b="1" dirty="0">
                <a:solidFill>
                  <a:schemeClr val="accent3">
                    <a:lumMod val="50000"/>
                  </a:schemeClr>
                </a:solidFill>
                <a:latin typeface="Arial" pitchFamily="34" charset="0"/>
                <a:cs typeface="Arial" pitchFamily="34" charset="0"/>
              </a:rPr>
              <a:t>Fair Housing</a:t>
            </a:r>
          </a:p>
          <a:p>
            <a:pPr algn="ctr"/>
            <a:endParaRPr lang="en-US" b="1" dirty="0">
              <a:solidFill>
                <a:schemeClr val="accent3">
                  <a:lumMod val="50000"/>
                </a:schemeClr>
              </a:solidFill>
              <a:latin typeface="Arial" pitchFamily="34" charset="0"/>
              <a:cs typeface="Arial" pitchFamily="34" charset="0"/>
            </a:endParaRPr>
          </a:p>
          <a:p>
            <a:r>
              <a:rPr lang="en-US" sz="2000" b="1" dirty="0">
                <a:solidFill>
                  <a:schemeClr val="accent3">
                    <a:lumMod val="50000"/>
                  </a:schemeClr>
                </a:solidFill>
                <a:latin typeface="Arial" pitchFamily="34" charset="0"/>
                <a:cs typeface="Arial" pitchFamily="34" charset="0"/>
              </a:rPr>
              <a:t>Federal Fair Housing Act</a:t>
            </a:r>
          </a:p>
          <a:p>
            <a:endParaRPr lang="en-US" dirty="0"/>
          </a:p>
          <a:p>
            <a:pPr>
              <a:lnSpc>
                <a:spcPct val="80000"/>
              </a:lnSpc>
              <a:defRPr/>
            </a:pPr>
            <a:endParaRPr lang="en-US" altLang="en-US" sz="2000" b="1" dirty="0">
              <a:solidFill>
                <a:schemeClr val="accent3">
                  <a:lumMod val="50000"/>
                </a:schemeClr>
              </a:solidFill>
              <a:latin typeface="Times New Roman" pitchFamily="18" charset="0"/>
              <a:cs typeface="Times New Roman" pitchFamily="18" charset="0"/>
            </a:endParaRPr>
          </a:p>
          <a:p>
            <a:pPr marL="342900" lvl="1" indent="-342900">
              <a:lnSpc>
                <a:spcPct val="80000"/>
              </a:lnSpc>
              <a:buFont typeface="Arial" panose="020B0604020202020204" pitchFamily="34" charset="0"/>
              <a:buChar char="•"/>
              <a:defRPr/>
            </a:pPr>
            <a:r>
              <a:rPr lang="en-US" altLang="en-US" sz="2000" dirty="0">
                <a:latin typeface="Times New Roman" pitchFamily="18" charset="0"/>
                <a:cs typeface="Times New Roman" pitchFamily="18" charset="0"/>
              </a:rPr>
              <a:t>Illegal advertising:</a:t>
            </a:r>
          </a:p>
          <a:p>
            <a:pPr marL="1033462" lvl="2" indent="-342900">
              <a:buFont typeface="Courier New" panose="02070309020205020404" pitchFamily="49" charset="0"/>
              <a:buChar char="o"/>
              <a:defRPr/>
            </a:pPr>
            <a:r>
              <a:rPr lang="en-US" altLang="en-US" sz="2000" dirty="0">
                <a:latin typeface="Times New Roman" pitchFamily="18" charset="0"/>
                <a:cs typeface="Times New Roman" pitchFamily="18" charset="0"/>
              </a:rPr>
              <a:t>Making, printing, or publishing any notice, statement, or advertisement, with respect to the sale or rental of a dwelling that indicates any preference, limitation, or discrimination based on race, color, religion, sex, national origin, handicap, or familial status, or an intention to make any such preference, limitation, or discrimination.</a:t>
            </a:r>
          </a:p>
        </p:txBody>
      </p:sp>
      <p:pic>
        <p:nvPicPr>
          <p:cNvPr id="1026" name="Picture 2" descr="http://www.topsecretwriters.com/wp-content/uploads/2012/03/billboar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352800" y="4741009"/>
            <a:ext cx="2079090" cy="156811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830DFFEE-7994-4E46-BB19-DCB0C2938174}" type="slidenum">
              <a:rPr lang="en-US" smtClean="0"/>
              <a:t>7</a:t>
            </a:fld>
            <a:endParaRPr lang="en-US"/>
          </a:p>
        </p:txBody>
      </p:sp>
    </p:spTree>
    <p:extLst>
      <p:ext uri="{BB962C8B-B14F-4D97-AF65-F5344CB8AC3E}">
        <p14:creationId xmlns:p14="http://schemas.microsoft.com/office/powerpoint/2010/main" val="4091612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245" cy="1371600"/>
          </a:xfrm>
          <a:prstGeom prst="rect">
            <a:avLst/>
          </a:prstGeom>
          <a:ln>
            <a:solidFill>
              <a:schemeClr val="accent3">
                <a:lumMod val="50000"/>
              </a:schemeClr>
            </a:solidFill>
          </a:ln>
        </p:spPr>
      </p:pic>
      <p:sp>
        <p:nvSpPr>
          <p:cNvPr id="5" name="Rectangle 4"/>
          <p:cNvSpPr/>
          <p:nvPr/>
        </p:nvSpPr>
        <p:spPr>
          <a:xfrm>
            <a:off x="4572002" y="224135"/>
            <a:ext cx="3512565"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a:ln w="11430"/>
                <a:solidFill>
                  <a:srgbClr val="F8F8F8"/>
                </a:solidFill>
                <a:effectLst>
                  <a:outerShdw blurRad="25400" algn="tl" rotWithShape="0">
                    <a:srgbClr val="000000">
                      <a:alpha val="43000"/>
                    </a:srgbClr>
                  </a:outerShdw>
                </a:effectLst>
              </a:rPr>
              <a:t>Chapter 17</a:t>
            </a:r>
          </a:p>
        </p:txBody>
      </p:sp>
      <p:sp>
        <p:nvSpPr>
          <p:cNvPr id="6" name="Footer Placeholder 5"/>
          <p:cNvSpPr>
            <a:spLocks noGrp="1"/>
          </p:cNvSpPr>
          <p:nvPr>
            <p:ph type="ftr" sz="quarter" idx="11"/>
          </p:nvPr>
        </p:nvSpPr>
        <p:spPr/>
        <p:txBody>
          <a:bodyPr/>
          <a:lstStyle/>
          <a:p>
            <a:r>
              <a:rPr lang="en-US" smtClean="0"/>
              <a:t>© OnCourse Learning</a:t>
            </a:r>
            <a:endParaRPr lang="en-US" dirty="0"/>
          </a:p>
        </p:txBody>
      </p:sp>
      <p:sp>
        <p:nvSpPr>
          <p:cNvPr id="7" name="TextBox 6"/>
          <p:cNvSpPr txBox="1"/>
          <p:nvPr/>
        </p:nvSpPr>
        <p:spPr>
          <a:xfrm>
            <a:off x="228222" y="1678761"/>
            <a:ext cx="8686800" cy="1557349"/>
          </a:xfrm>
          <a:prstGeom prst="rect">
            <a:avLst/>
          </a:prstGeom>
          <a:noFill/>
        </p:spPr>
        <p:txBody>
          <a:bodyPr wrap="square" rtlCol="0">
            <a:spAutoFit/>
          </a:bodyPr>
          <a:lstStyle/>
          <a:p>
            <a:pPr algn="ctr"/>
            <a:r>
              <a:rPr lang="en-US" sz="2400" b="1" dirty="0">
                <a:solidFill>
                  <a:schemeClr val="accent3">
                    <a:lumMod val="50000"/>
                  </a:schemeClr>
                </a:solidFill>
                <a:latin typeface="Arial" pitchFamily="34" charset="0"/>
                <a:cs typeface="Arial" pitchFamily="34" charset="0"/>
              </a:rPr>
              <a:t>Fair Housing</a:t>
            </a:r>
          </a:p>
          <a:p>
            <a:r>
              <a:rPr lang="en-US" sz="2000" b="1" dirty="0">
                <a:solidFill>
                  <a:schemeClr val="accent3">
                    <a:lumMod val="50000"/>
                  </a:schemeClr>
                </a:solidFill>
                <a:latin typeface="Arial" pitchFamily="34" charset="0"/>
                <a:cs typeface="Arial" pitchFamily="34" charset="0"/>
              </a:rPr>
              <a:t>Federal Fair Housing Act</a:t>
            </a:r>
          </a:p>
          <a:p>
            <a:pPr>
              <a:lnSpc>
                <a:spcPct val="80000"/>
              </a:lnSpc>
              <a:defRPr/>
            </a:pPr>
            <a:endParaRPr lang="en-US" altLang="en-US" sz="1400" b="1" dirty="0">
              <a:solidFill>
                <a:schemeClr val="accent3">
                  <a:lumMod val="50000"/>
                </a:schemeClr>
              </a:solidFill>
              <a:latin typeface="Times New Roman" pitchFamily="18" charset="0"/>
              <a:cs typeface="Times New Roman" pitchFamily="18" charset="0"/>
            </a:endParaRPr>
          </a:p>
          <a:p>
            <a:pPr marL="800100" lvl="2" indent="-342900">
              <a:buFont typeface="Arial" panose="020B0604020202020204" pitchFamily="34" charset="0"/>
              <a:buChar char="•"/>
              <a:defRPr/>
            </a:pPr>
            <a:r>
              <a:rPr lang="en-US" altLang="en-US" sz="2000" dirty="0">
                <a:latin typeface="Times New Roman" pitchFamily="18" charset="0"/>
                <a:cs typeface="Times New Roman" pitchFamily="18" charset="0"/>
              </a:rPr>
              <a:t>Illegal financing, redlining:</a:t>
            </a:r>
          </a:p>
          <a:p>
            <a:pPr marL="1033462" lvl="2" indent="-342900">
              <a:buFont typeface="Courier New" panose="02070309020205020404" pitchFamily="49" charset="0"/>
              <a:buChar char="o"/>
              <a:defRPr/>
            </a:pPr>
            <a:r>
              <a:rPr lang="en-US" altLang="en-US" sz="2000" dirty="0">
                <a:latin typeface="Times New Roman" pitchFamily="18" charset="0"/>
                <a:cs typeface="Times New Roman" pitchFamily="18" charset="0"/>
              </a:rPr>
              <a:t>Violations of the Fair Housing Act by lending institutions</a:t>
            </a:r>
          </a:p>
        </p:txBody>
      </p:sp>
      <p:sp>
        <p:nvSpPr>
          <p:cNvPr id="2" name="Rectangle 1">
            <a:extLst>
              <a:ext uri="{FF2B5EF4-FFF2-40B4-BE49-F238E27FC236}">
                <a16:creationId xmlns:a16="http://schemas.microsoft.com/office/drawing/2014/main" xmlns="" id="{033E54EC-67D6-44E0-9553-8FF5B274D589}"/>
              </a:ext>
            </a:extLst>
          </p:cNvPr>
          <p:cNvSpPr/>
          <p:nvPr/>
        </p:nvSpPr>
        <p:spPr>
          <a:xfrm>
            <a:off x="228222" y="3253410"/>
            <a:ext cx="8077200" cy="2862322"/>
          </a:xfrm>
          <a:prstGeom prst="rect">
            <a:avLst/>
          </a:prstGeom>
        </p:spPr>
        <p:txBody>
          <a:bodyPr wrap="square">
            <a:spAutoFit/>
          </a:bodyPr>
          <a:lstStyle/>
          <a:p>
            <a:pPr marL="285750" indent="-285750">
              <a:buFont typeface="Wingdings" panose="05000000000000000000" pitchFamily="2" charset="2"/>
              <a:buChar char="q"/>
            </a:pPr>
            <a:r>
              <a:rPr lang="en-US" sz="2000" b="1" dirty="0">
                <a:latin typeface="Times New Roman" panose="02020603050405020304" pitchFamily="18" charset="0"/>
                <a:cs typeface="Times New Roman" panose="02020603050405020304" pitchFamily="18" charset="0"/>
              </a:rPr>
              <a:t>Exemptions: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FFHA allows exemptions under some circumstances.  These exemptions are not allowed if:</a:t>
            </a:r>
          </a:p>
          <a:p>
            <a:pPr marL="800100" lvl="1" indent="-342900">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Discriminatory advertising has been used. </a:t>
            </a:r>
          </a:p>
          <a:p>
            <a:pPr marL="800100" lvl="1" indent="-342900">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The services of a real estate licensee or the services of any person in the business of selling or renting dwellings are used. </a:t>
            </a:r>
          </a:p>
          <a:p>
            <a:pPr marL="800100" lvl="1" indent="-342900">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North Carolina licensing provisions prohibit licensees from discriminatory practices in their personal dealings, even when they are acting for themselves and not as an agent for others.</a:t>
            </a:r>
          </a:p>
        </p:txBody>
      </p:sp>
      <p:sp>
        <p:nvSpPr>
          <p:cNvPr id="3" name="Slide Number Placeholder 2"/>
          <p:cNvSpPr>
            <a:spLocks noGrp="1"/>
          </p:cNvSpPr>
          <p:nvPr>
            <p:ph type="sldNum" sz="quarter" idx="12"/>
          </p:nvPr>
        </p:nvSpPr>
        <p:spPr/>
        <p:txBody>
          <a:bodyPr/>
          <a:lstStyle/>
          <a:p>
            <a:fld id="{830DFFEE-7994-4E46-BB19-DCB0C2938174}" type="slidenum">
              <a:rPr lang="en-US" smtClean="0"/>
              <a:t>8</a:t>
            </a:fld>
            <a:endParaRPr lang="en-US"/>
          </a:p>
        </p:txBody>
      </p:sp>
    </p:spTree>
    <p:extLst>
      <p:ext uri="{BB962C8B-B14F-4D97-AF65-F5344CB8AC3E}">
        <p14:creationId xmlns:p14="http://schemas.microsoft.com/office/powerpoint/2010/main" val="2177427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245" cy="1371600"/>
          </a:xfrm>
          <a:prstGeom prst="rect">
            <a:avLst/>
          </a:prstGeom>
          <a:ln>
            <a:solidFill>
              <a:schemeClr val="accent3">
                <a:lumMod val="50000"/>
              </a:schemeClr>
            </a:solidFill>
          </a:ln>
        </p:spPr>
      </p:pic>
      <p:sp>
        <p:nvSpPr>
          <p:cNvPr id="5" name="Rectangle 4"/>
          <p:cNvSpPr/>
          <p:nvPr/>
        </p:nvSpPr>
        <p:spPr>
          <a:xfrm>
            <a:off x="4572002" y="224135"/>
            <a:ext cx="3512565"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a:ln w="11430"/>
                <a:solidFill>
                  <a:srgbClr val="F8F8F8"/>
                </a:solidFill>
                <a:effectLst>
                  <a:outerShdw blurRad="25400" algn="tl" rotWithShape="0">
                    <a:srgbClr val="000000">
                      <a:alpha val="43000"/>
                    </a:srgbClr>
                  </a:outerShdw>
                </a:effectLst>
              </a:rPr>
              <a:t>Chapter 17</a:t>
            </a:r>
          </a:p>
        </p:txBody>
      </p:sp>
      <p:sp>
        <p:nvSpPr>
          <p:cNvPr id="6" name="Footer Placeholder 5"/>
          <p:cNvSpPr>
            <a:spLocks noGrp="1"/>
          </p:cNvSpPr>
          <p:nvPr>
            <p:ph type="ftr" sz="quarter" idx="11"/>
          </p:nvPr>
        </p:nvSpPr>
        <p:spPr>
          <a:xfrm>
            <a:off x="2362200" y="6356350"/>
            <a:ext cx="2895600" cy="365125"/>
          </a:xfrm>
        </p:spPr>
        <p:txBody>
          <a:bodyPr/>
          <a:lstStyle/>
          <a:p>
            <a:r>
              <a:rPr lang="en-US" smtClean="0"/>
              <a:t>© OnCourse Learning</a:t>
            </a:r>
            <a:endParaRPr lang="en-US" dirty="0"/>
          </a:p>
        </p:txBody>
      </p:sp>
      <p:sp>
        <p:nvSpPr>
          <p:cNvPr id="7" name="TextBox 6"/>
          <p:cNvSpPr txBox="1"/>
          <p:nvPr/>
        </p:nvSpPr>
        <p:spPr>
          <a:xfrm>
            <a:off x="304800" y="1447800"/>
            <a:ext cx="8686800" cy="3231654"/>
          </a:xfrm>
          <a:prstGeom prst="rect">
            <a:avLst/>
          </a:prstGeom>
          <a:noFill/>
        </p:spPr>
        <p:txBody>
          <a:bodyPr wrap="square" rtlCol="0">
            <a:spAutoFit/>
          </a:bodyPr>
          <a:lstStyle/>
          <a:p>
            <a:pPr algn="ctr"/>
            <a:r>
              <a:rPr lang="en-US" sz="2400" b="1" dirty="0">
                <a:solidFill>
                  <a:schemeClr val="accent3">
                    <a:lumMod val="50000"/>
                  </a:schemeClr>
                </a:solidFill>
                <a:latin typeface="Arial" pitchFamily="34" charset="0"/>
                <a:cs typeface="Arial" pitchFamily="34" charset="0"/>
              </a:rPr>
              <a:t>Fair Housing</a:t>
            </a:r>
          </a:p>
          <a:p>
            <a:pPr algn="ctr"/>
            <a:endParaRPr lang="en-US" b="1" dirty="0">
              <a:solidFill>
                <a:schemeClr val="accent3">
                  <a:lumMod val="50000"/>
                </a:schemeClr>
              </a:solidFill>
              <a:latin typeface="Arial" pitchFamily="34" charset="0"/>
              <a:cs typeface="Arial" pitchFamily="34" charset="0"/>
            </a:endParaRPr>
          </a:p>
          <a:p>
            <a:r>
              <a:rPr lang="en-US" sz="2000" b="1" dirty="0">
                <a:solidFill>
                  <a:schemeClr val="accent3">
                    <a:lumMod val="50000"/>
                  </a:schemeClr>
                </a:solidFill>
                <a:latin typeface="Arial" pitchFamily="34" charset="0"/>
                <a:cs typeface="Arial" pitchFamily="34" charset="0"/>
              </a:rPr>
              <a:t>Federal Fair Housing Act</a:t>
            </a:r>
          </a:p>
          <a:p>
            <a:endParaRPr lang="en-US" dirty="0">
              <a:latin typeface="Arial" pitchFamily="34" charset="0"/>
              <a:cs typeface="Arial" pitchFamily="34" charset="0"/>
            </a:endParaRPr>
          </a:p>
          <a:p>
            <a:pPr>
              <a:lnSpc>
                <a:spcPct val="80000"/>
              </a:lnSpc>
              <a:defRPr/>
            </a:pPr>
            <a:r>
              <a:rPr lang="en-US" altLang="en-US" sz="2000" b="1" dirty="0">
                <a:solidFill>
                  <a:schemeClr val="accent3">
                    <a:lumMod val="50000"/>
                  </a:schemeClr>
                </a:solidFill>
                <a:latin typeface="Arial" pitchFamily="34" charset="0"/>
                <a:cs typeface="Arial" pitchFamily="34" charset="0"/>
              </a:rPr>
              <a:t>Exemptions</a:t>
            </a:r>
          </a:p>
          <a:p>
            <a:pPr>
              <a:lnSpc>
                <a:spcPct val="80000"/>
              </a:lnSpc>
              <a:defRPr/>
            </a:pPr>
            <a:endParaRPr lang="en-US" altLang="en-US" sz="2000" b="1" dirty="0">
              <a:solidFill>
                <a:schemeClr val="accent3">
                  <a:lumMod val="50000"/>
                </a:schemeClr>
              </a:solidFill>
              <a:latin typeface="Arial" pitchFamily="34" charset="0"/>
              <a:cs typeface="Arial" pitchFamily="34" charset="0"/>
            </a:endParaRPr>
          </a:p>
          <a:p>
            <a:pPr marL="342900" lvl="1" indent="-342900">
              <a:buFont typeface="Wingdings" pitchFamily="2" charset="2"/>
              <a:buChar char="q"/>
              <a:defRPr/>
            </a:pPr>
            <a:r>
              <a:rPr lang="en-US" altLang="en-US" sz="2000" dirty="0">
                <a:solidFill>
                  <a:prstClr val="black"/>
                </a:solidFill>
                <a:latin typeface="Times New Roman" pitchFamily="18" charset="0"/>
                <a:cs typeface="Times New Roman" pitchFamily="18" charset="0"/>
              </a:rPr>
              <a:t>In the absence of the preceding limitations, exemptions are available if:</a:t>
            </a:r>
          </a:p>
          <a:p>
            <a:pPr marL="688975" lvl="2" indent="-342900">
              <a:buFont typeface="Arial" pitchFamily="34" charset="0"/>
              <a:buChar char="•"/>
              <a:defRPr/>
            </a:pPr>
            <a:r>
              <a:rPr lang="en-US" altLang="en-US" sz="2000" dirty="0">
                <a:solidFill>
                  <a:prstClr val="black"/>
                </a:solidFill>
                <a:latin typeface="Times New Roman" pitchFamily="18" charset="0"/>
                <a:cs typeface="Times New Roman" pitchFamily="18" charset="0"/>
              </a:rPr>
              <a:t>An owner does not own more than three single-family dwellings at one time</a:t>
            </a:r>
          </a:p>
          <a:p>
            <a:pPr marL="688975" lvl="2" indent="-342900">
              <a:buFont typeface="Arial" pitchFamily="34" charset="0"/>
              <a:buChar char="•"/>
              <a:defRPr/>
            </a:pPr>
            <a:r>
              <a:rPr lang="en-US" altLang="en-US" sz="2000" dirty="0">
                <a:solidFill>
                  <a:prstClr val="black"/>
                </a:solidFill>
                <a:latin typeface="Times New Roman" pitchFamily="18" charset="0"/>
                <a:cs typeface="Times New Roman" pitchFamily="18" charset="0"/>
              </a:rPr>
              <a:t>Only one exemption in any 24-month period</a:t>
            </a:r>
          </a:p>
          <a:p>
            <a:pPr>
              <a:lnSpc>
                <a:spcPct val="80000"/>
              </a:lnSpc>
              <a:defRPr/>
            </a:pPr>
            <a:endParaRPr lang="en-US" altLang="en-US" sz="2000" b="1" dirty="0">
              <a:solidFill>
                <a:schemeClr val="accent3">
                  <a:lumMod val="50000"/>
                </a:schemeClr>
              </a:solidFill>
              <a:latin typeface="Arial" pitchFamily="34" charset="0"/>
              <a:cs typeface="Arial" pitchFamily="34" charset="0"/>
            </a:endParaRPr>
          </a:p>
          <a:p>
            <a:pPr>
              <a:lnSpc>
                <a:spcPct val="80000"/>
              </a:lnSpc>
              <a:defRPr/>
            </a:pPr>
            <a:endParaRPr lang="en-US" altLang="en-US" sz="2000" b="1" dirty="0">
              <a:solidFill>
                <a:schemeClr val="accent3">
                  <a:lumMod val="50000"/>
                </a:schemeClr>
              </a:solidFill>
              <a:latin typeface="Arial" pitchFamily="34" charset="0"/>
              <a:cs typeface="Arial" pitchFamily="34" charset="0"/>
            </a:endParaRPr>
          </a:p>
        </p:txBody>
      </p:sp>
      <p:pic>
        <p:nvPicPr>
          <p:cNvPr id="2050" name="Picture 2" descr="http://portal.hud.gov/hudportal/images/hudimg?id=ITSYOURRIGH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724400"/>
            <a:ext cx="3582079" cy="19812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830DFFEE-7994-4E46-BB19-DCB0C2938174}" type="slidenum">
              <a:rPr lang="en-US" smtClean="0"/>
              <a:t>9</a:t>
            </a:fld>
            <a:endParaRPr lang="en-US"/>
          </a:p>
        </p:txBody>
      </p:sp>
    </p:spTree>
    <p:extLst>
      <p:ext uri="{BB962C8B-B14F-4D97-AF65-F5344CB8AC3E}">
        <p14:creationId xmlns:p14="http://schemas.microsoft.com/office/powerpoint/2010/main" val="33492960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1536</Words>
  <Application>Microsoft Office PowerPoint</Application>
  <PresentationFormat>On-screen Show (4:3)</PresentationFormat>
  <Paragraphs>225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OfficeDepot (789999)</dc:creator>
  <cp:lastModifiedBy>Elizabeth King</cp:lastModifiedBy>
  <cp:revision>30</cp:revision>
  <dcterms:created xsi:type="dcterms:W3CDTF">2013-10-26T21:50:54Z</dcterms:created>
  <dcterms:modified xsi:type="dcterms:W3CDTF">2019-04-19T18:22:07Z</dcterms:modified>
</cp:coreProperties>
</file>