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3" r:id="rId2"/>
    <p:sldId id="256" r:id="rId3"/>
    <p:sldId id="257" r:id="rId4"/>
    <p:sldId id="266" r:id="rId5"/>
    <p:sldId id="258" r:id="rId6"/>
    <p:sldId id="267" r:id="rId7"/>
    <p:sldId id="259" r:id="rId8"/>
    <p:sldId id="268" r:id="rId9"/>
    <p:sldId id="261" r:id="rId10"/>
    <p:sldId id="269" r:id="rId11"/>
    <p:sldId id="262" r:id="rId12"/>
    <p:sldId id="270" r:id="rId13"/>
    <p:sldId id="263" r:id="rId14"/>
    <p:sldId id="271" r:id="rId15"/>
    <p:sldId id="264" r:id="rId16"/>
    <p:sldId id="272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 snapToGrid="0">
      <p:cViewPr>
        <p:scale>
          <a:sx n="77" d="100"/>
          <a:sy n="77" d="100"/>
        </p:scale>
        <p:origin x="-1062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70214-6822-4092-85D8-83E5493B4949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95789-45C0-467C-880D-85A3B9B79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1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95789-45C0-467C-880D-85A3B9B796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34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95789-45C0-467C-880D-85A3B9B796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9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95789-45C0-467C-880D-85A3B9B796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72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95789-45C0-467C-880D-85A3B9B796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25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95789-45C0-467C-880D-85A3B9B796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25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95789-45C0-467C-880D-85A3B9B796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06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95789-45C0-467C-880D-85A3B9B796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54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95789-45C0-467C-880D-85A3B9B796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10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95789-45C0-467C-880D-85A3B9B796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5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8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8C5B91C-C9F9-4221-93BA-4D46BD267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3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8C5B91C-C9F9-4221-93BA-4D46BD267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9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8C5B91C-C9F9-4221-93BA-4D46BD2679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9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8C5B91C-C9F9-4221-93BA-4D46BD267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0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8C5B91C-C9F9-4221-93BA-4D46BD267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8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8C5B91C-C9F9-4221-93BA-4D46BD267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2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8C5B91C-C9F9-4221-93BA-4D46BD267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7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8C5B91C-C9F9-4221-93BA-4D46BD267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8C5B91C-C9F9-4221-93BA-4D46BD267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8C5B91C-C9F9-4221-93BA-4D46BD267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1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OnCourse Learning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940C5CA-0982-4009-85C1-4366F792966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5389D18-C130-4A18-9FEB-F42A7917D3BE}"/>
              </a:ext>
            </a:extLst>
          </p:cNvPr>
          <p:cNvSpPr/>
          <p:nvPr userDrawn="1"/>
        </p:nvSpPr>
        <p:spPr>
          <a:xfrm>
            <a:off x="4422888" y="136524"/>
            <a:ext cx="33843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Chapter 18</a:t>
            </a:r>
          </a:p>
        </p:txBody>
      </p:sp>
    </p:spTree>
    <p:extLst>
      <p:ext uri="{BB962C8B-B14F-4D97-AF65-F5344CB8AC3E}">
        <p14:creationId xmlns:p14="http://schemas.microsoft.com/office/powerpoint/2010/main" val="124514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609600" y="6446837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© OnCourse Learning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200"/>
            <a:ext cx="5188167" cy="67056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B91C-C9F9-4221-93BA-4D46BD2679F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1C2E2E-C99B-4754-A9A2-50602C214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868" y="1785868"/>
            <a:ext cx="7886700" cy="4351338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Taxation of Home Ownership/Sale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 of a Personal Residence Basis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term gains:</a:t>
            </a:r>
          </a:p>
          <a:p>
            <a:pPr lvl="2" indent="-3429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Held for more than 12 months</a:t>
            </a:r>
          </a:p>
          <a:p>
            <a:pPr lvl="2" indent="-3429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tax rates (do not exceed 15%)</a:t>
            </a:r>
          </a:p>
          <a:p>
            <a:pPr lvl="2" indent="-3429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Losses:</a:t>
            </a:r>
          </a:p>
          <a:p>
            <a:pPr lvl="1" indent="-342900">
              <a:spcBef>
                <a:spcPts val="0"/>
              </a:spcBef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Losses on the sale of a home</a:t>
            </a:r>
          </a:p>
          <a:p>
            <a:pPr lvl="1" indent="-342900">
              <a:spcBef>
                <a:spcPts val="0"/>
              </a:spcBef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deductible on residences </a:t>
            </a:r>
          </a:p>
          <a:p>
            <a:pPr lvl="1" indent="-342900">
              <a:spcBef>
                <a:spcPts val="0"/>
              </a:spcBef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Deductible on commercial property</a:t>
            </a:r>
          </a:p>
          <a:p>
            <a:pPr lvl="1" indent="-342900">
              <a:spcBef>
                <a:spcPts val="0"/>
              </a:spcBef>
              <a:defRPr/>
            </a:pPr>
            <a:endParaRPr lang="en-US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Improvement:</a:t>
            </a:r>
          </a:p>
          <a:p>
            <a:pPr lvl="1" indent="-342900">
              <a:spcBef>
                <a:spcPts val="0"/>
              </a:spcBef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 items</a:t>
            </a:r>
          </a:p>
          <a:p>
            <a:pPr lvl="1" indent="-342900">
              <a:spcBef>
                <a:spcPts val="0"/>
              </a:spcBef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value of property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BE8A66B-0B32-41DA-9422-B394FDFC8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B91C-C9F9-4221-93BA-4D46BD2679F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05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32086" y="83458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846" y="1312985"/>
            <a:ext cx="8839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Taxation of Home Ownership/Sale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 of a Personal Residence Basis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Basis:</a:t>
            </a:r>
          </a:p>
          <a:p>
            <a:pPr marL="6858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amount originally paid for the property. Typically the purchase price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Adjusted Basis:</a:t>
            </a:r>
          </a:p>
          <a:p>
            <a:pPr marL="6858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costs incurred as a result of purchasing and acquiring title to the property + cost of capital improvements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Realized:</a:t>
            </a:r>
          </a:p>
          <a:p>
            <a:pPr marL="6858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sales price minus allowable expenses of sale</a:t>
            </a:r>
          </a:p>
        </p:txBody>
      </p:sp>
    </p:spTree>
    <p:extLst>
      <p:ext uri="{BB962C8B-B14F-4D97-AF65-F5344CB8AC3E}">
        <p14:creationId xmlns:p14="http://schemas.microsoft.com/office/powerpoint/2010/main" val="796046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C8CB21-3369-4B8F-A7BE-98755C14E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Taxation of Home Ownership/Sale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 of a Personal Residence Basis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Acquisition:</a:t>
            </a:r>
          </a:p>
          <a:p>
            <a:pPr lvl="1" indent="-342900">
              <a:spcBef>
                <a:spcPts val="0"/>
              </a:spcBef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Allowable closing costs</a:t>
            </a:r>
          </a:p>
          <a:p>
            <a:pPr lvl="1" indent="-342900">
              <a:spcBef>
                <a:spcPts val="0"/>
              </a:spcBef>
              <a:defRPr/>
            </a:pPr>
            <a:endParaRPr lang="en-US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Gains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 Realized − Adjusted Basis = Capital Gain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355DF2A-7B65-481A-B813-020C80899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7B6B-864A-46C5-B168-52E7698677C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23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32086" y="83458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846" y="1312985"/>
            <a:ext cx="8839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Taxation of Home Ownership/Sale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Purchase and Sale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Expenses that may effect the taxable gain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8800" y="31496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 Insurance Premium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Tax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Attorney’s Fees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Deed Preparation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Closing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Discount Points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46600" y="3187700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Loan Origination Fee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expense items such as surveys, recording,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Fix-up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expenses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Penalty</a:t>
            </a:r>
          </a:p>
        </p:txBody>
      </p:sp>
    </p:spTree>
    <p:extLst>
      <p:ext uri="{BB962C8B-B14F-4D97-AF65-F5344CB8AC3E}">
        <p14:creationId xmlns:p14="http://schemas.microsoft.com/office/powerpoint/2010/main" val="4237362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A6D660-3D8C-4593-8C26-2072BCB34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26773"/>
            <a:ext cx="7886700" cy="2825888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IMPORTANT TO REMEMBER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of acquiring property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Paid by owner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included in basis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incurred in selling property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Deducted from gross sales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2213DD-DAE5-4F78-B7A2-29E52C11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8E28DCE-ADEE-452E-BFAB-EEACCA22D18E}"/>
              </a:ext>
            </a:extLst>
          </p:cNvPr>
          <p:cNvSpPr/>
          <p:nvPr/>
        </p:nvSpPr>
        <p:spPr>
          <a:xfrm>
            <a:off x="516835" y="1551880"/>
            <a:ext cx="779227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Taxation of Home Ownership/Sale</a:t>
            </a:r>
          </a:p>
          <a:p>
            <a:pPr lvl="0" algn="ctr"/>
            <a:endParaRPr lang="en-US" sz="1400" b="1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Purchase and Sale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F217BB0-0551-4F08-A989-AE2FB80D1172}"/>
              </a:ext>
            </a:extLst>
          </p:cNvPr>
          <p:cNvSpPr/>
          <p:nvPr/>
        </p:nvSpPr>
        <p:spPr>
          <a:xfrm>
            <a:off x="906945" y="2941983"/>
            <a:ext cx="6771860" cy="2610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B91C-C9F9-4221-93BA-4D46BD2679F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336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32086" y="83458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846" y="1312985"/>
            <a:ext cx="883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Taxation of Home Ownership/Sale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for Taxation of Capital Gain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gains for Personal residence: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$250,000 or less -excluded from taxation for single taxpayer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$500,000 for a married couple filing jointly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gain exceeds exemption amount, taxpayer(s) pay taxes on excess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seller(s) must own AND occupy the residence for any two of the previous five years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Reporting Features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 Procedure 98-20: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Seller must provide closing agent with assurances before January 31 of the year immediately following the year the property is sold. </a:t>
            </a:r>
          </a:p>
        </p:txBody>
      </p:sp>
    </p:spTree>
    <p:extLst>
      <p:ext uri="{BB962C8B-B14F-4D97-AF65-F5344CB8AC3E}">
        <p14:creationId xmlns:p14="http://schemas.microsoft.com/office/powerpoint/2010/main" val="2000025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34C4DD1-6AE4-4230-8EB1-2F4ECBF13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410" y="5058803"/>
            <a:ext cx="1741408" cy="14491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ED70AA-1F7B-4F0D-ABCF-A034415DC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0262"/>
            <a:ext cx="7886700" cy="4094922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Taxation of Home Ownership/Sale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for Taxation of Capital Gain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Reporting Features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seller must certify: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seller and spouse, have met ownership, occupancy, and use requirements for the exclusion;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no part of the residence has been used for rental or business after May 6, 1997; 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gain does not exceed the limit of $250,000/$500,000,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certification must include a separate assurance for each requirement.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DD9E882-A424-4BD9-A890-1CFE0025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B91C-C9F9-4221-93BA-4D46BD2679F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1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32086" y="83458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846" y="1312985"/>
            <a:ext cx="8839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Taxation of Home Ownership/Sale</a:t>
            </a:r>
          </a:p>
          <a:p>
            <a:pPr algn="ctr"/>
            <a:endParaRPr lang="en-US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Rules That May Apply to Some Residential Transaction</a:t>
            </a:r>
          </a:p>
          <a:p>
            <a:endParaRPr lang="en-US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Installment Sales: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seller finances a portion of sales price and receives monies in two or more tax years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Like-Kind Exchanges: investment properties: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sold and property being acquired must be held for productive use in a trade or business or held for investment.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Vacation Homes: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Owner must not live there more than 14 days/year or more than 10% of time rented.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Office: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must be used exclusively for business.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Competent tax advice should be secured</a:t>
            </a:r>
          </a:p>
        </p:txBody>
      </p:sp>
    </p:spTree>
    <p:extLst>
      <p:ext uri="{BB962C8B-B14F-4D97-AF65-F5344CB8AC3E}">
        <p14:creationId xmlns:p14="http://schemas.microsoft.com/office/powerpoint/2010/main" val="304329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32086" y="83458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846" y="1312985"/>
            <a:ext cx="8839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Taxation of Home Ownership/Sale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and list examples of income tax deduction benefits of home ownership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Define, and be able to calculate, basis, adjusted basis, amount realized, and gain realized in the sale of a personal residence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686" y="3771875"/>
            <a:ext cx="1817913" cy="2726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009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32086" y="83458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1668" y="1511768"/>
            <a:ext cx="8839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Taxation of Home Ownership/Sale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Deductions for Homeowners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tax-deductible expenses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real property taxes paid to the local taxing authority </a:t>
            </a:r>
          </a:p>
          <a:p>
            <a:pPr marL="914400" lvl="1" indent="-457200">
              <a:buAutoNum type="arabicPeriod" startAt="2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mortgage interest (not principal).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discount points for obtaining a purchase or refinance loan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allowable deductions provide greater tax relief than standard deduction</a:t>
            </a:r>
          </a:p>
        </p:txBody>
      </p:sp>
      <p:pic>
        <p:nvPicPr>
          <p:cNvPr id="1026" name="Picture 2" descr="http://www.joshandbren.com/blog/wp-content/uploads/2013/02/Property-Ta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248" y="4537870"/>
            <a:ext cx="2424640" cy="1818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8574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8C9658-DA67-4249-839A-753A2BF6F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41" y="1931642"/>
            <a:ext cx="7886700" cy="3819801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  <a:defRPr/>
            </a:pPr>
            <a:endParaRPr lang="en-US" altLang="en-US" sz="2000" b="1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en-US" sz="20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Property Taxes</a:t>
            </a: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Taxes on real property</a:t>
            </a:r>
            <a:r>
              <a:rPr lang="en-US" alt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 indent="-342900">
              <a:spcBef>
                <a:spcPts val="0"/>
              </a:spcBef>
              <a:defRPr/>
            </a:pPr>
            <a:r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deductible in the year taxes are paid to taxing authority</a:t>
            </a:r>
          </a:p>
          <a:p>
            <a:pPr lvl="2" indent="-342900">
              <a:spcBef>
                <a:spcPts val="0"/>
              </a:spcBef>
              <a:defRPr/>
            </a:pPr>
            <a:endParaRPr lang="en-US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Assessments:</a:t>
            </a:r>
          </a:p>
          <a:p>
            <a:pPr lvl="2" indent="-342900">
              <a:spcBef>
                <a:spcPts val="0"/>
              </a:spcBef>
              <a:defRPr/>
            </a:pPr>
            <a:r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deductible </a:t>
            </a:r>
          </a:p>
          <a:p>
            <a:pPr lvl="2" indent="-342900">
              <a:spcBef>
                <a:spcPts val="0"/>
              </a:spcBef>
              <a:defRPr/>
            </a:pPr>
            <a:r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itemized as additions to basis </a:t>
            </a:r>
          </a:p>
          <a:p>
            <a:pPr lvl="3" indent="-3429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basis- original cost of property plus material improvements that add value</a:t>
            </a:r>
          </a:p>
          <a:p>
            <a:pPr lvl="3" indent="-3429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helps reduce taxes when property is sold</a:t>
            </a:r>
            <a:endParaRPr lang="en-US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76C748-EFD6-48E1-826B-A38BFB2D215C}"/>
              </a:ext>
            </a:extLst>
          </p:cNvPr>
          <p:cNvSpPr txBox="1"/>
          <p:nvPr/>
        </p:nvSpPr>
        <p:spPr>
          <a:xfrm>
            <a:off x="808383" y="1351722"/>
            <a:ext cx="7712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Taxation of Home Ownership/Sale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64C4CCBE-FA7A-4BCB-9054-213C6C97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OnCourse Learning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B91C-C9F9-4221-93BA-4D46BD2679F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2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32086" y="83458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1668" y="1511767"/>
            <a:ext cx="8839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Taxation of Home Ownership/Sale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Mortgage Interest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a major advantage of home ownership</a:t>
            </a:r>
          </a:p>
          <a:p>
            <a:pPr marL="685800" lvl="1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depend on: </a:t>
            </a:r>
          </a:p>
          <a:p>
            <a:pPr marL="1033462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interest paid</a:t>
            </a:r>
          </a:p>
          <a:p>
            <a:pPr marL="1033462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Taxpayer’s income bracket</a:t>
            </a:r>
          </a:p>
          <a:p>
            <a:pPr marL="1033462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the minimum standard deduction</a:t>
            </a:r>
          </a:p>
          <a:p>
            <a:pPr marL="1033462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itemized deductions the taxpayer claims</a:t>
            </a:r>
          </a:p>
          <a:p>
            <a:pPr marL="1033462" lvl="2" indent="-342900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43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CAAEBE-8B16-4A80-A1BD-B714C797A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06031"/>
            <a:ext cx="7886700" cy="522770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Federal Taxation of Home Ownership/Sale</a:t>
            </a:r>
            <a:br>
              <a:rPr lang="en-US" sz="24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95B9B7-EFE6-4772-97FB-F307BE925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81" y="2151156"/>
            <a:ext cx="7886700" cy="4351338"/>
          </a:xfrm>
        </p:spPr>
        <p:txBody>
          <a:bodyPr/>
          <a:lstStyle/>
          <a:p>
            <a:pPr marL="3429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Mortgage Interest</a:t>
            </a:r>
          </a:p>
          <a:p>
            <a:pPr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mortgage interest rates and higher minimum standard deductions: </a:t>
            </a:r>
          </a:p>
          <a:p>
            <a:pPr lvl="3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or eliminated some tax savings for those with:</a:t>
            </a:r>
          </a:p>
          <a:p>
            <a:pPr lvl="4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lower incomes</a:t>
            </a:r>
          </a:p>
          <a:p>
            <a:pPr lvl="4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to moderate mortgage interest payments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35264B-20D2-4863-B24E-673932FB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B91C-C9F9-4221-93BA-4D46BD2679F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62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32086" y="83458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846" y="1312985"/>
            <a:ext cx="8839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Taxation of Home Ownership/Sale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Mortgage Interest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Deductible Interest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debt that generates “qualified residence interest”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secured by the property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7762" lvl="2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 debt:</a:t>
            </a:r>
          </a:p>
          <a:p>
            <a:pPr marL="1604962" lvl="3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incurred in the purchase of a personal residence </a:t>
            </a:r>
          </a:p>
          <a:p>
            <a:pPr marL="1604962" lvl="3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generated on the first $1,000,000 is deductible</a:t>
            </a:r>
          </a:p>
          <a:p>
            <a:pPr>
              <a:lnSpc>
                <a:spcPct val="90000"/>
              </a:lnSpc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bocamortgageguy.com/images/mortgage-interest-rates-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40" y="4733859"/>
            <a:ext cx="2163082" cy="16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185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1CEEB7-5452-4D29-8A6D-02297FF94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12566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Taxation of Home Ownership/Sale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Mortgage Interest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Deductible Interest</a:t>
            </a:r>
          </a:p>
          <a:p>
            <a:pPr marL="1147762" lvl="2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0562" lvl="1" indent="-457200">
              <a:spcBef>
                <a:spcPts val="0"/>
              </a:spcBef>
              <a:buAutoNum type="arabicPeriod" startAt="2"/>
              <a:defRPr/>
            </a:pP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 debt</a:t>
            </a:r>
          </a:p>
          <a:p>
            <a:pPr marL="1147762" lvl="2" indent="-457200">
              <a:spcBef>
                <a:spcPts val="0"/>
              </a:spcBef>
              <a:defRPr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debt secured by the residence</a:t>
            </a:r>
          </a:p>
          <a:p>
            <a:pPr marL="1147762" lvl="2" indent="-457200">
              <a:spcBef>
                <a:spcPts val="0"/>
              </a:spcBef>
              <a:defRPr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not exceed the fair market value of the residence reduced by the acquisition debt. </a:t>
            </a:r>
          </a:p>
          <a:p>
            <a:pPr marL="1147762" lvl="2" indent="-457200">
              <a:spcBef>
                <a:spcPts val="0"/>
              </a:spcBef>
              <a:defRPr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interest generated by the first $100,000 is deductible.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F28F409-13AC-4F07-A818-2A8452A1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B91C-C9F9-4221-93BA-4D46BD2679F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32086" y="83458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6834" y="1404730"/>
            <a:ext cx="841513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Taxation of Home Ownership/Sale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 of a Personal Residence Basis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Taxpayer determines if there will be any tax liability.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profit (capital gain)?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capital loss?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Gains:</a:t>
            </a:r>
          </a:p>
          <a:p>
            <a:pPr marL="6858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 from the sale of property</a:t>
            </a:r>
          </a:p>
          <a:p>
            <a:pPr marL="6858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or short term</a:t>
            </a:r>
          </a:p>
          <a:p>
            <a:pPr marL="1143000" lvl="2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term gains:</a:t>
            </a:r>
          </a:p>
          <a:p>
            <a:pPr marL="1600200" lvl="3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Held for less than 12 months</a:t>
            </a:r>
          </a:p>
          <a:p>
            <a:pPr marL="1600200" lvl="3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Taxed at same rate as ordinary income</a:t>
            </a:r>
          </a:p>
        </p:txBody>
      </p:sp>
      <p:pic>
        <p:nvPicPr>
          <p:cNvPr id="4100" name="Picture 4" descr="http://www.robertfmurray.com/wp-content/uploads/capital-gains-ta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043" y="3179928"/>
            <a:ext cx="2676090" cy="1669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06889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917</Words>
  <Application>Microsoft Office PowerPoint</Application>
  <PresentationFormat>On-screen Show (4:3)</PresentationFormat>
  <Paragraphs>221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Federal Taxation of Home Ownership/Sale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Mangum</dc:creator>
  <cp:lastModifiedBy>Elizabeth King</cp:lastModifiedBy>
  <cp:revision>65</cp:revision>
  <dcterms:created xsi:type="dcterms:W3CDTF">2013-10-28T19:49:13Z</dcterms:created>
  <dcterms:modified xsi:type="dcterms:W3CDTF">2019-04-19T18:33:28Z</dcterms:modified>
</cp:coreProperties>
</file>