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5" r:id="rId2"/>
    <p:sldId id="261" r:id="rId3"/>
    <p:sldId id="262" r:id="rId4"/>
    <p:sldId id="263" r:id="rId5"/>
    <p:sldId id="264" r:id="rId6"/>
    <p:sldId id="302" r:id="rId7"/>
    <p:sldId id="265" r:id="rId8"/>
    <p:sldId id="266" r:id="rId9"/>
    <p:sldId id="267" r:id="rId10"/>
    <p:sldId id="268" r:id="rId11"/>
    <p:sldId id="270" r:id="rId12"/>
    <p:sldId id="271" r:id="rId13"/>
    <p:sldId id="273" r:id="rId14"/>
    <p:sldId id="274" r:id="rId15"/>
    <p:sldId id="276" r:id="rId16"/>
    <p:sldId id="278" r:id="rId17"/>
    <p:sldId id="279" r:id="rId18"/>
    <p:sldId id="280" r:id="rId19"/>
    <p:sldId id="281" r:id="rId20"/>
    <p:sldId id="303" r:id="rId21"/>
    <p:sldId id="287" r:id="rId22"/>
    <p:sldId id="289" r:id="rId23"/>
    <p:sldId id="291" r:id="rId24"/>
    <p:sldId id="304" r:id="rId25"/>
    <p:sldId id="297" r:id="rId26"/>
    <p:sldId id="301" r:id="rId27"/>
    <p:sldId id="29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9290" autoAdjust="0"/>
  </p:normalViewPr>
  <p:slideViewPr>
    <p:cSldViewPr>
      <p:cViewPr>
        <p:scale>
          <a:sx n="73" d="100"/>
          <a:sy n="73" d="100"/>
        </p:scale>
        <p:origin x="-1212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45CBC-EF7A-4FBF-A4FC-60F58F5D7BB7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B3935-7F0A-4CBA-9A17-9BF45D6E8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66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1B749-4402-4F39-BE49-2DAC285E5E40}" type="datetime1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73205-E162-4981-B1CD-954359DC0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15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194EF-E467-4786-B1F7-A89B683D172B}" type="datetime1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73205-E162-4981-B1CD-954359DC0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77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5F76-F719-49E7-95F3-4CAF4A15D1CE}" type="datetime1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73205-E162-4981-B1CD-954359DC0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87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6913-A10C-43D6-AD81-E3C3B78F7D9B}" type="datetime1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73205-E162-4981-B1CD-954359DC0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76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3775-1949-4CAB-BDE7-3D94B8E2B963}" type="datetime1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73205-E162-4981-B1CD-954359DC0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791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7B4B-3037-47A3-BE91-719F5FB65B04}" type="datetime1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73205-E162-4981-B1CD-954359DC0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35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EDF00-5534-4BDB-BB5A-0543959AB92B}" type="datetime1">
              <a:rPr lang="en-US" smtClean="0"/>
              <a:t>4/19/2019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73205-E162-4981-B1CD-954359DC0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59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2CF3-CB58-46FF-A2EB-874F26E9F327}" type="datetime1">
              <a:rPr lang="en-US" smtClean="0"/>
              <a:t>4/19/2019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73205-E162-4981-B1CD-954359DC0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46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679E-CE8B-461D-98AF-F93547217325}" type="datetime1">
              <a:rPr lang="en-US" smtClean="0"/>
              <a:t>4/19/2019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73205-E162-4981-B1CD-954359DC0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129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4193C-6A15-45C4-A4E1-CD2E13EDE1D7}" type="datetime1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73205-E162-4981-B1CD-954359DC0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47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3A37-F37D-45AF-971D-203AA47FDB87}" type="datetime1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73205-E162-4981-B1CD-954359DC0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9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39CAE-050C-415D-A45B-C654F494E1E3}" type="datetime1">
              <a:rPr lang="en-US" smtClean="0"/>
              <a:t>4/19/2019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73205-E162-4981-B1CD-954359DC0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7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609600" y="6446837"/>
            <a:ext cx="2895600" cy="365125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© OnCourse Learning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76200"/>
            <a:ext cx="5188167" cy="67056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A8054-BA7E-485D-A931-9CACB0E06F4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56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51662" r="2042" b="28466"/>
          <a:stretch/>
        </p:blipFill>
        <p:spPr bwMode="auto">
          <a:xfrm>
            <a:off x="-1045" y="-846"/>
            <a:ext cx="9141913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105400" y="152400"/>
            <a:ext cx="3026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Chapter 2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1600200"/>
            <a:ext cx="76962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defRPr/>
            </a:pP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Property Ownership and Interests</a:t>
            </a:r>
          </a:p>
          <a:p>
            <a:pPr marL="228600" indent="-228600">
              <a:defRPr/>
            </a:pPr>
            <a:endParaRPr lang="en-US" altLang="en-US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Estates in Real Property</a:t>
            </a:r>
          </a:p>
          <a:p>
            <a:pPr>
              <a:defRPr/>
            </a:pPr>
            <a:endParaRPr lang="en-US" altLang="en-US" sz="2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Taxation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 property tax is the largest source of income for local government.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Escheat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an owner dies without leaving a valid will, </a:t>
            </a:r>
          </a:p>
          <a:p>
            <a:pPr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and no apparent heirs, the property will convey</a:t>
            </a:r>
          </a:p>
          <a:p>
            <a:pPr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(escheat) to the state.</a:t>
            </a:r>
          </a:p>
          <a:p>
            <a:pPr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191000"/>
            <a:ext cx="2199931" cy="1647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73205-E162-4981-B1CD-954359DC002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00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600200"/>
            <a:ext cx="7924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defRPr/>
            </a:pP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Estates in Real Property</a:t>
            </a:r>
          </a:p>
          <a:p>
            <a:pPr marL="228600" indent="-228600">
              <a:defRPr/>
            </a:pPr>
            <a:endParaRPr lang="en-US" altLang="en-US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Estate in Land</a:t>
            </a:r>
          </a:p>
          <a:p>
            <a:pPr marL="228600" indent="-228600">
              <a:defRPr/>
            </a:pPr>
            <a:endParaRPr lang="en-US" altLang="en-US" sz="2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Freehold Estate-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ownership interest of at least a lifetime.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Estates of Inheritance</a:t>
            </a:r>
          </a:p>
          <a:p>
            <a:pPr marL="342900" lvl="2" indent="-342900"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 Simple Absolute:</a:t>
            </a:r>
          </a:p>
          <a:p>
            <a:pPr marL="800100" lvl="3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known as “fee simple” or “fee”</a:t>
            </a:r>
          </a:p>
          <a:p>
            <a:pPr marL="800100" lvl="3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highest and best form of ownership available in real property</a:t>
            </a:r>
          </a:p>
          <a:p>
            <a:pPr marL="342900" lvl="1" indent="-342900"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 Simple Determinable</a:t>
            </a:r>
          </a:p>
          <a:p>
            <a:pPr marL="800100" lvl="2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Grantor sets conditions on future use of real property.</a:t>
            </a:r>
          </a:p>
          <a:p>
            <a:pPr marL="800100" lvl="2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some stated condition happens, the estate is terminated AUTOMATICALLY.</a:t>
            </a:r>
          </a:p>
          <a:p>
            <a:pPr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51662" r="2042" b="28466"/>
          <a:stretch/>
        </p:blipFill>
        <p:spPr bwMode="auto">
          <a:xfrm>
            <a:off x="-1045" y="-846"/>
            <a:ext cx="9141913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105400" y="152400"/>
            <a:ext cx="3026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Chapter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73205-E162-4981-B1CD-954359DC002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309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51662" r="2042" b="28466"/>
          <a:stretch/>
        </p:blipFill>
        <p:spPr bwMode="auto">
          <a:xfrm>
            <a:off x="-1045" y="-846"/>
            <a:ext cx="9141913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105400" y="152400"/>
            <a:ext cx="3026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Chapter 2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1600200"/>
            <a:ext cx="78486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defRPr/>
            </a:pP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Estates in Real Property</a:t>
            </a:r>
          </a:p>
          <a:p>
            <a:pPr marL="228600" indent="-228600">
              <a:defRPr/>
            </a:pPr>
            <a:endParaRPr lang="en-US" altLang="en-US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Estates of Inheritance</a:t>
            </a:r>
          </a:p>
          <a:p>
            <a:pPr marL="342900" lvl="1" indent="-342900"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 Simple Subject to Condition Subsequent:</a:t>
            </a:r>
          </a:p>
          <a:p>
            <a:pPr marL="628650" lvl="2" indent="-28575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Grantor sets conditions on future use of the property in some way. “strings are attached”</a:t>
            </a:r>
          </a:p>
          <a:p>
            <a:pPr marL="628650" lvl="2" indent="-28575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Example- “This property can never be used as a landfill.”</a:t>
            </a:r>
          </a:p>
          <a:p>
            <a:pPr marL="628650" lvl="2" indent="-285750"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Estate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Autre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Vie:</a:t>
            </a:r>
          </a:p>
          <a:p>
            <a:pPr marL="628650" lvl="2" indent="-28575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Estate for the life of another</a:t>
            </a:r>
          </a:p>
          <a:p>
            <a:pPr marL="342900" lvl="2"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(i.e. Person A conveys title to Person B</a:t>
            </a:r>
          </a:p>
          <a:p>
            <a:pPr marL="342900" lvl="2"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lifetime of Person C)</a:t>
            </a:r>
          </a:p>
          <a:p>
            <a:pPr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599F310-7DCA-407D-AEBC-8A6509F598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437" y="4443307"/>
            <a:ext cx="2590800" cy="1722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73205-E162-4981-B1CD-954359DC002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54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600200"/>
            <a:ext cx="7848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defRPr/>
            </a:pP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Estates in Real Property</a:t>
            </a:r>
          </a:p>
          <a:p>
            <a:pPr marL="228600" indent="-228600" algn="ctr">
              <a:defRPr/>
            </a:pPr>
            <a:endParaRPr lang="en-US" altLang="en-US" sz="2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Estates not of Inheritance</a:t>
            </a:r>
          </a:p>
          <a:p>
            <a:pPr>
              <a:defRPr/>
            </a:pPr>
            <a:endParaRPr lang="en-US" altLang="en-US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defRPr/>
            </a:pPr>
            <a:r>
              <a:rPr lang="en-US" altLang="en-US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 Estates</a:t>
            </a:r>
          </a:p>
          <a:p>
            <a:pPr marL="800100" lvl="2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Estates of exactly lifetime duration</a:t>
            </a:r>
          </a:p>
          <a:p>
            <a:pPr marL="800100" lvl="2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inheritable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Conventional Life Estate: </a:t>
            </a:r>
          </a:p>
          <a:p>
            <a:pPr marL="690562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created by intention using conveyance</a:t>
            </a:r>
          </a:p>
          <a:p>
            <a:pPr marL="347662" lvl="1"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instrument (will or deed)</a:t>
            </a:r>
          </a:p>
          <a:p>
            <a:pPr marL="690562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inheritable, freehold estate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Marital Life Estate: </a:t>
            </a:r>
          </a:p>
          <a:p>
            <a:pPr marL="690562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created by the operation of law </a:t>
            </a:r>
          </a:p>
          <a:p>
            <a:pPr marL="690562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governs the distribution of property for a </a:t>
            </a:r>
          </a:p>
          <a:p>
            <a:pPr marL="347662" lvl="1"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spouse who dies intestate (without a will)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51662" r="2042" b="28466"/>
          <a:stretch/>
        </p:blipFill>
        <p:spPr bwMode="auto">
          <a:xfrm>
            <a:off x="-1045" y="-846"/>
            <a:ext cx="9141913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105400" y="152400"/>
            <a:ext cx="3026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Chapter 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668" y="3954690"/>
            <a:ext cx="2438400" cy="1617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73205-E162-4981-B1CD-954359DC002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488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51662" r="2042" b="28466"/>
          <a:stretch/>
        </p:blipFill>
        <p:spPr bwMode="auto">
          <a:xfrm>
            <a:off x="-1045" y="-846"/>
            <a:ext cx="9141913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105400" y="152400"/>
            <a:ext cx="3026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Chapter 2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1295400"/>
            <a:ext cx="784860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defRPr/>
            </a:pP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Estates in Real Property</a:t>
            </a:r>
          </a:p>
          <a:p>
            <a:pPr>
              <a:defRPr/>
            </a:pP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Estates not of Inheritance</a:t>
            </a:r>
          </a:p>
          <a:p>
            <a:pPr marL="0" lvl="1">
              <a:defRPr/>
            </a:pPr>
            <a:endParaRPr lang="en-US" altLang="en-US" sz="14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 Estates</a:t>
            </a:r>
          </a:p>
          <a:p>
            <a:pPr marL="0" lvl="1">
              <a:defRPr/>
            </a:pPr>
            <a:endParaRPr lang="en-US" altLang="en-US" sz="14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Marital Life Estate</a:t>
            </a:r>
          </a:p>
          <a:p>
            <a:pPr marL="690562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will cannot defeat the marital interest of a surviving spouse.</a:t>
            </a:r>
          </a:p>
          <a:p>
            <a:pPr marL="690562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Statute does not apply to property owned as tenants by the entirety.</a:t>
            </a:r>
          </a:p>
          <a:p>
            <a:pPr marL="690562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Surviving spouse has a choice of EITHER: </a:t>
            </a:r>
          </a:p>
          <a:p>
            <a:pPr marL="1257300" lvl="2" indent="-342900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Marital life estate </a:t>
            </a:r>
          </a:p>
          <a:p>
            <a:pPr lvl="2"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OR</a:t>
            </a:r>
          </a:p>
          <a:p>
            <a:pPr marL="1257300" lvl="2" indent="-342900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Property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deceased spouse willed to the surviving spouse.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Allows surviving spouse a life estate in 1/3 of real property owned in severalty by the deceased anytime during the marriage.</a:t>
            </a:r>
          </a:p>
          <a:p>
            <a:pPr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73205-E162-4981-B1CD-954359DC002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36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295400"/>
            <a:ext cx="78486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defRPr/>
            </a:pP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Estates in Real Property</a:t>
            </a:r>
          </a:p>
          <a:p>
            <a:pPr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 Estates </a:t>
            </a:r>
          </a:p>
          <a:p>
            <a:pPr marL="0" lvl="1">
              <a:defRPr/>
            </a:pPr>
            <a:endParaRPr lang="en-US" altLang="en-US" sz="2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Rights of Life Tenants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 of alienation- Life tenant may transfer his/her title to another.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Right of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estovers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90562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Allows life tenant to cut and use a reasonable amount of timber from the land to repair buildings or to use as fuel.</a:t>
            </a:r>
          </a:p>
          <a:p>
            <a:pPr marL="690562" lvl="1" indent="-342900"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Responsibilities of Life Tenants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Preservation- Must not commit waste 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Taxes- Has an obligation to pay the real property taxes on the property in which he/she has a life estate.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Responsibility to repair- A duty to make repairs to the improvements on the land</a:t>
            </a:r>
          </a:p>
          <a:p>
            <a:pPr lvl="1"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51662" r="2042" b="28466"/>
          <a:stretch/>
        </p:blipFill>
        <p:spPr bwMode="auto">
          <a:xfrm>
            <a:off x="-1045" y="-846"/>
            <a:ext cx="9141913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105400" y="152400"/>
            <a:ext cx="3026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Chapter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73205-E162-4981-B1CD-954359DC002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60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219200"/>
            <a:ext cx="8610600" cy="511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defRPr/>
            </a:pP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Estates not of inheritance</a:t>
            </a:r>
          </a:p>
          <a:p>
            <a:pPr marL="0" lvl="1">
              <a:defRPr/>
            </a:pPr>
            <a:endParaRPr lang="en-US" altLang="en-US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Non-Freehold Estates</a:t>
            </a:r>
          </a:p>
          <a:p>
            <a:pPr marL="0" lvl="1">
              <a:defRPr/>
            </a:pP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Estate for Years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any fixed period of time 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Automatically terminates at the end of that period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notice required to terminate</a:t>
            </a:r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Estate from Year to Year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(periodic estate):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periodic estate that automatically renews at the end of its period if the parties do not provide otherwise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Notice is required to terminate</a:t>
            </a:r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Estate at Will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indefinite duration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be terminated by either party by giving notice to the other party.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Payment of rent would change this to a periodic estate.</a:t>
            </a:r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Estate at Sufferance: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holdover situation created when the tenant’s lease has expired and he/she fails to vacate the premises.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Differs from trespassing in that tenant originally entered property legally.</a:t>
            </a:r>
          </a:p>
          <a:p>
            <a:pPr>
              <a:lnSpc>
                <a:spcPct val="80000"/>
              </a:lnSpc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51662" r="2042" b="28466"/>
          <a:stretch/>
        </p:blipFill>
        <p:spPr bwMode="auto">
          <a:xfrm>
            <a:off x="-1045" y="-846"/>
            <a:ext cx="9141913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105400" y="152400"/>
            <a:ext cx="3026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Chapter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73205-E162-4981-B1CD-954359DC002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93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51662" r="2042" b="28466"/>
          <a:stretch/>
        </p:blipFill>
        <p:spPr bwMode="auto">
          <a:xfrm>
            <a:off x="-1045" y="-846"/>
            <a:ext cx="9141913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105400" y="152400"/>
            <a:ext cx="3026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Chapter 2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1219200"/>
            <a:ext cx="8610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defRPr/>
            </a:pP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Ownership of Real Property</a:t>
            </a:r>
          </a:p>
          <a:p>
            <a:pPr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Ownership in Severalty: </a:t>
            </a:r>
          </a:p>
          <a:p>
            <a:pPr marL="681037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 is held in the name of only one person.</a:t>
            </a:r>
          </a:p>
          <a:p>
            <a:pPr marL="681037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Concurrent (Joint) Ownership: </a:t>
            </a:r>
          </a:p>
          <a:p>
            <a:pPr marL="681037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simultaneous ownership of real property by two or more people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Tenancy in Common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681037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or more people holding title to property at the same time with no right of survivorship</a:t>
            </a:r>
          </a:p>
          <a:p>
            <a:pPr marL="681037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tenant in common holds an undivided interest in the entire property.</a:t>
            </a:r>
          </a:p>
          <a:p>
            <a:pPr marL="681037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interests may be, but need not be equal. 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Joint Tenancy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681037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acquire interests at the same time and on same deed</a:t>
            </a:r>
          </a:p>
          <a:p>
            <a:pPr marL="681037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automatic right of survivorship in North Carolina</a:t>
            </a:r>
          </a:p>
          <a:p>
            <a:pPr marL="681037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joint tenant sells his/her share, the new owner will become a tenant in common.</a:t>
            </a:r>
          </a:p>
          <a:p>
            <a:pPr>
              <a:lnSpc>
                <a:spcPct val="80000"/>
              </a:lnSpc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73205-E162-4981-B1CD-954359DC002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675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51662" r="2042" b="28466"/>
          <a:stretch/>
        </p:blipFill>
        <p:spPr bwMode="auto">
          <a:xfrm>
            <a:off x="-1045" y="-846"/>
            <a:ext cx="9141913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105400" y="152400"/>
            <a:ext cx="3026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Chapter 2</a:t>
            </a:r>
          </a:p>
        </p:txBody>
      </p:sp>
      <p:sp>
        <p:nvSpPr>
          <p:cNvPr id="4" name="Rectangle 3"/>
          <p:cNvSpPr/>
          <p:nvPr/>
        </p:nvSpPr>
        <p:spPr>
          <a:xfrm>
            <a:off x="264611" y="1244012"/>
            <a:ext cx="86106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defRPr/>
            </a:pP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Ownership of Real Property</a:t>
            </a:r>
          </a:p>
          <a:p>
            <a:pPr>
              <a:defRPr/>
            </a:pPr>
            <a:endParaRPr lang="en-US" altLang="en-US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Concurrent Ownership:</a:t>
            </a:r>
            <a:endParaRPr lang="en-US" altLang="en-US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Tenancy by the Entirety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681037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limited to ownership of husband and wife</a:t>
            </a:r>
          </a:p>
          <a:p>
            <a:pPr marL="681037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 of survivorship</a:t>
            </a:r>
          </a:p>
          <a:p>
            <a:pPr marL="681037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surviving spouse receives title by operation of law</a:t>
            </a:r>
          </a:p>
          <a:p>
            <a:pPr marL="338137" lvl="1">
              <a:lnSpc>
                <a:spcPct val="80000"/>
              </a:lnSpc>
              <a:defRPr/>
            </a:pPr>
            <a:endParaRPr lang="en-US" altLang="en-US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Combination (Hybrid) Forms of Ownership:</a:t>
            </a:r>
          </a:p>
          <a:p>
            <a:pPr marL="681037" lvl="1" indent="-342900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Condominium</a:t>
            </a:r>
          </a:p>
          <a:p>
            <a:pPr marL="681037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Ownership is the same as any freehold estate. </a:t>
            </a:r>
          </a:p>
          <a:p>
            <a:pPr marL="681037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Includes ownership of the airspace of the individual unit as well as co-ownership in the common areas.</a:t>
            </a:r>
          </a:p>
          <a:p>
            <a:pPr marL="457200" lvl="2">
              <a:defRPr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1986 North Carolina Condominium Act</a:t>
            </a:r>
          </a:p>
          <a:p>
            <a:pPr marL="1714500" lvl="3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Pertains primarily to residential condominiums</a:t>
            </a:r>
          </a:p>
          <a:p>
            <a:pPr marL="1714500" lvl="3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Public offering statement</a:t>
            </a:r>
          </a:p>
          <a:p>
            <a:pPr marL="1714500" lvl="3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Purchaser’s right to cancel </a:t>
            </a:r>
          </a:p>
          <a:p>
            <a:pPr marL="1714500" lvl="3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Escrow of deposit </a:t>
            </a:r>
          </a:p>
          <a:p>
            <a:pPr marL="1714500" lvl="3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Resale certificates </a:t>
            </a:r>
          </a:p>
          <a:p>
            <a:pPr marL="1714500" lvl="3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Warranties</a:t>
            </a:r>
          </a:p>
          <a:p>
            <a:pPr>
              <a:lnSpc>
                <a:spcPct val="80000"/>
              </a:lnSpc>
              <a:defRPr/>
            </a:pPr>
            <a:endParaRPr lang="en-US" altLang="en-US" sz="2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8137" lvl="1">
              <a:lnSpc>
                <a:spcPct val="80000"/>
              </a:lnSpc>
              <a:defRPr/>
            </a:pP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73205-E162-4981-B1CD-954359DC002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90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51662" r="2042" b="28466"/>
          <a:stretch/>
        </p:blipFill>
        <p:spPr bwMode="auto">
          <a:xfrm>
            <a:off x="-1045" y="-846"/>
            <a:ext cx="9141913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105400" y="152400"/>
            <a:ext cx="3026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Chapter 2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1295400"/>
            <a:ext cx="86106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defRPr/>
            </a:pP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Ownership of Real Property</a:t>
            </a:r>
          </a:p>
          <a:p>
            <a:pPr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Combination (Hybrid) Forms of Ownership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80000"/>
              </a:lnSpc>
              <a:defRPr/>
            </a:pP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Townhouse:</a:t>
            </a:r>
            <a:endParaRPr lang="en-US" altLang="en-US" sz="2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3225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ownership of the unit as well as the specific portion of land upon which the individual unit is located </a:t>
            </a:r>
          </a:p>
          <a:p>
            <a:pPr marL="403225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Home Owner’s Association owns the common areas.</a:t>
            </a:r>
          </a:p>
          <a:p>
            <a:pPr>
              <a:lnSpc>
                <a:spcPct val="80000"/>
              </a:lnSpc>
              <a:defRPr/>
            </a:pPr>
            <a:endParaRPr lang="en-US" altLang="en-US" sz="2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Cooperatives: 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ownership of shares of stock in a corporation that owns</a:t>
            </a:r>
          </a:p>
          <a:p>
            <a:pPr marL="0" lvl="1">
              <a:lnSpc>
                <a:spcPct val="80000"/>
              </a:lnSpc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a building containing cooperative apartments 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 of possession is provided by a proprietary lease.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endParaRPr lang="en-US" altLang="en-US" sz="2000" dirty="0"/>
          </a:p>
          <a:p>
            <a:pPr>
              <a:lnSpc>
                <a:spcPct val="80000"/>
              </a:lnSpc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4ED75AE-B739-4B1C-9C41-FFA3A13B66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655" y="4296621"/>
            <a:ext cx="2573423" cy="1724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73205-E162-4981-B1CD-954359DC002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93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51662" r="2042" b="28466"/>
          <a:stretch/>
        </p:blipFill>
        <p:spPr bwMode="auto">
          <a:xfrm>
            <a:off x="-1045" y="-846"/>
            <a:ext cx="9141913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105400" y="152400"/>
            <a:ext cx="3026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Chapter 2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1600200"/>
            <a:ext cx="7696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defRPr/>
            </a:pP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Property Ownership and Interests</a:t>
            </a:r>
          </a:p>
          <a:p>
            <a:pPr marL="228600" indent="-228600">
              <a:defRPr/>
            </a:pPr>
            <a:endParaRPr lang="en-US" altLang="en-US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Objectives</a:t>
            </a:r>
          </a:p>
          <a:p>
            <a:pPr marL="228600" indent="-228600">
              <a:defRPr/>
            </a:pPr>
            <a:endParaRPr lang="en-US" altLang="en-US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Wingdings" panose="05000000000000000000" pitchFamily="2" charset="2"/>
              <a:buChar char="n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 and give examples of real property and personal property</a:t>
            </a:r>
          </a:p>
          <a:p>
            <a:pPr marL="228600" indent="-228600">
              <a:buFont typeface="Wingdings" panose="05000000000000000000" pitchFamily="2" charset="2"/>
              <a:buChar char="n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 and give examples of fixtures, as well as describe tests for determining if an item is a fixture</a:t>
            </a:r>
          </a:p>
          <a:p>
            <a:pPr marL="228600" indent="-228600">
              <a:buFont typeface="Wingdings" panose="05000000000000000000" pitchFamily="2" charset="2"/>
              <a:buChar char="n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 and list the freehold estates</a:t>
            </a:r>
          </a:p>
          <a:p>
            <a:pPr marL="228600" indent="-228600">
              <a:buFont typeface="Wingdings" panose="05000000000000000000" pitchFamily="2" charset="2"/>
              <a:buChar char="n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 severalty and concurrent property ownership including condominiums, townhouses, cooperatives, PUD’s, and timeshare property</a:t>
            </a:r>
          </a:p>
          <a:p>
            <a:pPr marL="228600" indent="-228600">
              <a:buFont typeface="Wingdings" panose="05000000000000000000" pitchFamily="2" charset="2"/>
              <a:buChar char="n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 and define types of liens</a:t>
            </a:r>
          </a:p>
          <a:p>
            <a:pPr marL="228600" indent="-228600">
              <a:buFont typeface="Wingdings" panose="05000000000000000000" pitchFamily="2" charset="2"/>
              <a:buChar char="n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 and define types of easements</a:t>
            </a:r>
          </a:p>
          <a:p>
            <a:pPr marL="228600" indent="-228600">
              <a:buFont typeface="Wingdings" panose="05000000000000000000" pitchFamily="2" charset="2"/>
              <a:buChar char="n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 encroachments, water, air, and subsurface rights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73205-E162-4981-B1CD-954359DC002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39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0E234A-40B2-4824-A647-3C368C8D2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algn="ctr">
              <a:spcBef>
                <a:spcPts val="0"/>
              </a:spcBef>
              <a:buNone/>
              <a:defRPr/>
            </a:pPr>
            <a:r>
              <a:rPr lang="en-US" altLang="en-US" sz="2400" b="1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Ownership of Real Property</a:t>
            </a:r>
          </a:p>
          <a:p>
            <a:pPr marL="0" lvl="1" indent="0">
              <a:spcBef>
                <a:spcPts val="0"/>
              </a:spcBef>
              <a:buNone/>
              <a:defRPr/>
            </a:pPr>
            <a:endParaRPr lang="en-US" altLang="en-US" sz="2000" b="1" dirty="0">
              <a:solidFill>
                <a:srgbClr val="9BBB59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ts val="0"/>
              </a:spcBef>
              <a:buNone/>
              <a:defRPr/>
            </a:pPr>
            <a:r>
              <a:rPr lang="en-US" altLang="en-US" sz="2000" b="1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Combination (Hybrid) Forms of Concurrent Ownership</a:t>
            </a:r>
            <a:endParaRPr lang="en-US" alt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  <a:defRPr/>
            </a:pPr>
            <a:endParaRPr lang="en-US" alt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en-US" altLang="en-US" sz="2000" b="1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Sharing:</a:t>
            </a:r>
          </a:p>
          <a:p>
            <a:pPr marL="342900" lvl="1" indent="-342900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right to occupy a property for five or more separate time periods over a span of five or more years</a:t>
            </a:r>
          </a:p>
          <a:p>
            <a:pPr marL="342900" lvl="1" indent="-342900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five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day right of rescission</a:t>
            </a:r>
          </a:p>
          <a:p>
            <a:pPr marL="342900" lvl="1" indent="-342900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escrow requirement 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days</a:t>
            </a:r>
          </a:p>
          <a:p>
            <a:pPr marL="342900" lvl="1" indent="-342900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Purchasers must be given a public offering statement. </a:t>
            </a:r>
          </a:p>
          <a:p>
            <a:pPr marL="342900" lvl="1" indent="-342900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en-US" alt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32677B2-E660-4CDC-AD44-BFB3B4752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4E1CB094-0A56-47E5-BBD4-4A15BD1F7C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51662" r="2042" b="28466"/>
          <a:stretch/>
        </p:blipFill>
        <p:spPr bwMode="auto">
          <a:xfrm>
            <a:off x="-1045" y="-846"/>
            <a:ext cx="9141913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A7A426F-8ECB-41FB-BD22-87D39DCE6597}"/>
              </a:ext>
            </a:extLst>
          </p:cNvPr>
          <p:cNvSpPr/>
          <p:nvPr/>
        </p:nvSpPr>
        <p:spPr>
          <a:xfrm>
            <a:off x="4827621" y="153090"/>
            <a:ext cx="30268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spc="50" dirty="0">
                <a:ln w="0"/>
                <a:solidFill>
                  <a:srgbClr val="EEECE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Chapter 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35ECCDD-D1BA-4E6A-B19E-776EA35B5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911" y="4761707"/>
            <a:ext cx="3550920" cy="1479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73205-E162-4981-B1CD-954359DC002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14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51662" r="2042" b="28466"/>
          <a:stretch/>
        </p:blipFill>
        <p:spPr bwMode="auto">
          <a:xfrm>
            <a:off x="-1045" y="-846"/>
            <a:ext cx="9141913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105400" y="152400"/>
            <a:ext cx="3026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Chapter 2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1295400"/>
            <a:ext cx="86106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defRPr/>
            </a:pP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Ownership of Real Property</a:t>
            </a:r>
          </a:p>
          <a:p>
            <a:pPr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Encumbrances to Real Property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Liens </a:t>
            </a:r>
          </a:p>
          <a:p>
            <a:pPr marL="342900" lvl="1" indent="-342900"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lien is a claim or a charge against the property that can result from a contractual agreement or from the operation of law.  Diminishes “Bundle of Rights.”</a:t>
            </a:r>
          </a:p>
          <a:p>
            <a:pPr marL="342900" lvl="1" indent="-342900">
              <a:buFont typeface="Wingdings" panose="05000000000000000000" pitchFamily="2" charset="2"/>
              <a:buChar char="q"/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defRPr/>
            </a:pPr>
            <a:r>
              <a:rPr lang="en-US" altLang="en-US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Liens:</a:t>
            </a:r>
          </a:p>
          <a:p>
            <a:pPr marL="685800" lvl="1" indent="-342900">
              <a:buFont typeface="Wingdings" panose="05000000000000000000" pitchFamily="2" charset="2"/>
              <a:buChar char="q"/>
              <a:defRPr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Mortgage: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specific property is pledged as security for a debt. 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 Carolina uses deed of trust as security instrument.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Default on repayment of the mortgage or deed of trust note will cause the lender to foreclose by having the property sold at public auction.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proceeds of the sale are used to satisfy the debt.</a:t>
            </a:r>
          </a:p>
          <a:p>
            <a:pPr marL="342900" lvl="1" indent="-342900">
              <a:buFont typeface="Wingdings" panose="05000000000000000000" pitchFamily="2" charset="2"/>
              <a:buChar char="q"/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73205-E162-4981-B1CD-954359DC002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51662" r="2042" b="28466"/>
          <a:stretch/>
        </p:blipFill>
        <p:spPr bwMode="auto">
          <a:xfrm>
            <a:off x="-1045" y="-846"/>
            <a:ext cx="9141913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105400" y="152400"/>
            <a:ext cx="3026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Chapter 2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1295400"/>
            <a:ext cx="86106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defRPr/>
            </a:pP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Encumbrances to Real Property</a:t>
            </a:r>
          </a:p>
          <a:p>
            <a:pPr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Liens: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342900">
              <a:buFont typeface="Wingdings" panose="05000000000000000000" pitchFamily="2" charset="2"/>
              <a:buChar char="q"/>
              <a:defRPr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 Property Tax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levied by a local government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priority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over all other liens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for ten years</a:t>
            </a:r>
          </a:p>
          <a:p>
            <a:pPr marL="800100" lvl="1" indent="-342900">
              <a:buFont typeface="Wingdings" panose="05000000000000000000" pitchFamily="2" charset="2"/>
              <a:buChar char="q"/>
              <a:defRPr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 Assessment Liens</a:t>
            </a:r>
          </a:p>
          <a:p>
            <a:pPr marL="800100" lvl="1" indent="-342900">
              <a:buFont typeface="Wingdings" panose="05000000000000000000" pitchFamily="2" charset="2"/>
              <a:buChar char="q"/>
              <a:defRPr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Mechanic’s Liens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(statutory liens)</a:t>
            </a:r>
          </a:p>
          <a:p>
            <a:pPr marL="1257300" lvl="2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lien filed by anyone who provides labor or material to a property</a:t>
            </a:r>
          </a:p>
          <a:p>
            <a:pPr marL="1257300" lvl="2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file within 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 DAYS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the last day that labor or material was furnished to the property. </a:t>
            </a:r>
          </a:p>
          <a:p>
            <a:pPr marL="1257300" lvl="2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from the first day that labor or material was furnished to the property.</a:t>
            </a:r>
          </a:p>
          <a:p>
            <a:pPr marL="1257300" lvl="2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be enforced within 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 DAYS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the last day of work.</a:t>
            </a:r>
          </a:p>
          <a:p>
            <a:pPr marL="800100" lvl="1" indent="-342900">
              <a:buFont typeface="Wingdings" panose="05000000000000000000" pitchFamily="2" charset="2"/>
              <a:buChar char="q"/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73205-E162-4981-B1CD-954359DC002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4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51662" r="2042" b="28466"/>
          <a:stretch/>
        </p:blipFill>
        <p:spPr bwMode="auto">
          <a:xfrm>
            <a:off x="-1045" y="-846"/>
            <a:ext cx="9141913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105400" y="152400"/>
            <a:ext cx="3026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Chapter 2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1295400"/>
            <a:ext cx="8610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Encumbrances to Real Property</a:t>
            </a:r>
          </a:p>
          <a:p>
            <a:pPr algn="ctr"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Liens:</a:t>
            </a:r>
          </a:p>
          <a:p>
            <a:pPr marL="342900" lvl="1" indent="-342900">
              <a:buFont typeface="Wingdings" panose="05000000000000000000" pitchFamily="2" charset="2"/>
              <a:buChar char="q"/>
              <a:defRPr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Commercial Real Estate Broker Lien</a:t>
            </a:r>
          </a:p>
          <a:p>
            <a:pPr marL="800100" lvl="2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Broker/Firm can file in order to protect rights to a commission.</a:t>
            </a:r>
          </a:p>
          <a:p>
            <a:pPr marL="228600" indent="-228600">
              <a:defRPr/>
            </a:pPr>
            <a:endParaRPr lang="en-US" altLang="en-US" sz="2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Liens</a:t>
            </a:r>
          </a:p>
          <a:p>
            <a:pPr marL="685800" lvl="1" indent="-342900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Judgment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125730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 from losing a lawsuit</a:t>
            </a:r>
          </a:p>
          <a:p>
            <a:pPr marL="125730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be recorded in any county in the state</a:t>
            </a:r>
          </a:p>
          <a:p>
            <a:pPr marL="685800" lvl="1" indent="-342900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 property tax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125730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licensed motor vehicles no longer in this category</a:t>
            </a:r>
          </a:p>
          <a:p>
            <a:pPr marL="685800" lvl="1" indent="-342900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Income tax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125730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federal and state income taxes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B7C7F87-051C-4E3A-9336-CC6081F963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784725"/>
            <a:ext cx="2204433" cy="192087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73205-E162-4981-B1CD-954359DC002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518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66FCBF-C761-4593-A498-9843840DD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Encumbrances to Real Property</a:t>
            </a:r>
          </a:p>
          <a:p>
            <a:pPr marL="0" indent="0">
              <a:buNone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 of Attachment:</a:t>
            </a:r>
          </a:p>
          <a:p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pre-judgement right for creditors to make certain debts will be paid</a:t>
            </a:r>
          </a:p>
          <a:p>
            <a:pPr marL="0" indent="0">
              <a:buNone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Restrictive (Protective) Covenants:</a:t>
            </a:r>
          </a:p>
          <a:p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 the way land may be used</a:t>
            </a:r>
          </a:p>
          <a:p>
            <a:pPr marL="0" indent="0">
              <a:buNone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 Pendens:</a:t>
            </a:r>
          </a:p>
          <a:p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notice of pending litigation</a:t>
            </a:r>
          </a:p>
          <a:p>
            <a:pPr marL="0" indent="0">
              <a:buNone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Easements:</a:t>
            </a:r>
          </a:p>
          <a:p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Non-possessory interest</a:t>
            </a:r>
          </a:p>
          <a:p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major groups: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Appurtenant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Something that has been added and “moves with the land”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Gross-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personal privilege.  Not dependent on ownership.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25E81A4-A65D-442D-B9FB-2E9E4A6B1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B4FEB30F-5036-4E97-B3E5-330469F7FD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51662" r="2042" b="28466"/>
          <a:stretch/>
        </p:blipFill>
        <p:spPr bwMode="auto">
          <a:xfrm>
            <a:off x="-6626" y="-13252"/>
            <a:ext cx="9141913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42831BB-1144-4040-9B4B-0D6EDF95180D}"/>
              </a:ext>
            </a:extLst>
          </p:cNvPr>
          <p:cNvSpPr/>
          <p:nvPr/>
        </p:nvSpPr>
        <p:spPr>
          <a:xfrm>
            <a:off x="4819250" y="121893"/>
            <a:ext cx="30268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spc="50" dirty="0">
                <a:ln w="0"/>
                <a:solidFill>
                  <a:srgbClr val="EEECE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Chapter 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1581014-1B46-4096-BBF5-A805667784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353280"/>
            <a:ext cx="2943225" cy="147625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73205-E162-4981-B1CD-954359DC002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214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51662" r="2042" b="28466"/>
          <a:stretch/>
        </p:blipFill>
        <p:spPr bwMode="auto">
          <a:xfrm>
            <a:off x="-1045" y="-846"/>
            <a:ext cx="9141913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105400" y="152400"/>
            <a:ext cx="3026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Chapter 2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1295400"/>
            <a:ext cx="86106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defRPr/>
            </a:pP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Encumbrances to Real Property</a:t>
            </a:r>
          </a:p>
          <a:p>
            <a:pPr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80000"/>
              </a:lnSpc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Creation of Easements</a:t>
            </a:r>
          </a:p>
          <a:p>
            <a:pPr marL="228600" indent="-228600">
              <a:lnSpc>
                <a:spcPct val="80000"/>
              </a:lnSpc>
              <a:defRPr/>
            </a:pPr>
            <a:endParaRPr lang="en-US" altLang="en-US" sz="2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Express (specifically stated or written)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Implied- actions rather than words establish the rights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 of Law- by prescription, condemnation (under eminent domain), or statutory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cartway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80000"/>
              </a:lnSpc>
              <a:defRPr/>
            </a:pPr>
            <a:endParaRPr lang="en-US" altLang="en-US" sz="2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038600"/>
            <a:ext cx="2971800" cy="1968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73205-E162-4981-B1CD-954359DC002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724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295400"/>
            <a:ext cx="7010400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defRPr/>
            </a:pP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Encumbrances to Real Property</a:t>
            </a:r>
          </a:p>
          <a:p>
            <a:pPr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80000"/>
              </a:lnSpc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Termination of Easements</a:t>
            </a:r>
          </a:p>
          <a:p>
            <a:pPr marL="228600" indent="-228600">
              <a:lnSpc>
                <a:spcPct val="80000"/>
              </a:lnSpc>
              <a:defRPr/>
            </a:pPr>
            <a:endParaRPr lang="en-US" altLang="en-US" sz="2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Easements may be terminated as follows:</a:t>
            </a:r>
          </a:p>
          <a:p>
            <a:pPr marL="6858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release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easement by the dominant owner to the servient owner</a:t>
            </a:r>
          </a:p>
          <a:p>
            <a:pPr marL="6858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combining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of lands 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ombining the dominant and servient properties into a single tract</a:t>
            </a:r>
          </a:p>
          <a:p>
            <a:pPr marL="6858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abandonment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easement by the dominant owner</a:t>
            </a:r>
          </a:p>
          <a:p>
            <a:pPr marL="6858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failure of purpose- 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essation of the purpose for which the easement was created</a:t>
            </a:r>
          </a:p>
          <a:p>
            <a:pPr marL="6858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expiration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 specified time for which the easement was created</a:t>
            </a:r>
          </a:p>
          <a:p>
            <a:pPr marL="342900" lvl="1">
              <a:lnSpc>
                <a:spcPct val="80000"/>
              </a:lnSpc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>
              <a:lnSpc>
                <a:spcPct val="80000"/>
              </a:lnSpc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51662" r="2042" b="28466"/>
          <a:stretch/>
        </p:blipFill>
        <p:spPr bwMode="auto">
          <a:xfrm>
            <a:off x="-1045" y="-846"/>
            <a:ext cx="9141913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105400" y="152400"/>
            <a:ext cx="3026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Chapter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915" y="4267200"/>
            <a:ext cx="1822485" cy="1966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73205-E162-4981-B1CD-954359DC002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20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51662" r="2042" b="28466"/>
          <a:stretch/>
        </p:blipFill>
        <p:spPr bwMode="auto">
          <a:xfrm>
            <a:off x="-1045" y="-846"/>
            <a:ext cx="9141913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105400" y="152400"/>
            <a:ext cx="3026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Chapter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F68C49C-9022-4E3B-B2A1-0B3699446D05}"/>
              </a:ext>
            </a:extLst>
          </p:cNvPr>
          <p:cNvSpPr txBox="1"/>
          <p:nvPr/>
        </p:nvSpPr>
        <p:spPr>
          <a:xfrm>
            <a:off x="378911" y="1524000"/>
            <a:ext cx="838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Encumbrances to Real Property</a:t>
            </a:r>
          </a:p>
          <a:p>
            <a:pPr>
              <a:defRPr/>
            </a:pPr>
            <a:endParaRPr lang="en-US" altLang="en-US" sz="2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Encroachments: </a:t>
            </a:r>
          </a:p>
          <a:p>
            <a:pPr>
              <a:defRPr/>
            </a:pPr>
            <a:endParaRPr lang="en-US" altLang="en-US" sz="2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trespass on the land of another as a result of an intrusion or invasion by some structure</a:t>
            </a:r>
          </a:p>
          <a:p>
            <a:pPr marL="342900" lvl="1" indent="-342900"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disclosed by a survey</a:t>
            </a:r>
          </a:p>
          <a:p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73205-E162-4981-B1CD-954359DC002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890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51662" r="2042" b="28466"/>
          <a:stretch/>
        </p:blipFill>
        <p:spPr bwMode="auto">
          <a:xfrm>
            <a:off x="-1045" y="-846"/>
            <a:ext cx="9141913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105400" y="152400"/>
            <a:ext cx="3026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Chapter 2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1600200"/>
            <a:ext cx="76962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defRPr/>
            </a:pP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Property Ownership and Interests</a:t>
            </a:r>
          </a:p>
          <a:p>
            <a:pPr marL="228600" indent="-228600">
              <a:defRPr/>
            </a:pPr>
            <a:endParaRPr lang="en-US" altLang="en-US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Concept of Property</a:t>
            </a:r>
          </a:p>
          <a:p>
            <a:pPr marL="800100" lvl="1" indent="-342900">
              <a:buFont typeface="Wingdings" panose="05000000000000000000" pitchFamily="2" charset="2"/>
              <a:buChar char="q"/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Property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Land - anything meant to be permanent (fences, swimming pools, retaining walls).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Plants not requiring annual cultivation (fructus naturales), not in movable container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Tenements - can be touched and seen (buildings)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things that are intangible (easements).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Hereditaments are those things capable of being inherited.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73205-E162-4981-B1CD-954359DC00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389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51662" r="2042" b="28466"/>
          <a:stretch/>
        </p:blipFill>
        <p:spPr bwMode="auto">
          <a:xfrm>
            <a:off x="-1045" y="-846"/>
            <a:ext cx="9141913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105400" y="152400"/>
            <a:ext cx="3026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Chapter 2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1600200"/>
            <a:ext cx="7696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defRPr/>
            </a:pP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Property Ownership and Interests</a:t>
            </a:r>
          </a:p>
          <a:p>
            <a:pPr marL="228600" indent="-228600" algn="ctr">
              <a:defRPr/>
            </a:pPr>
            <a:endParaRPr lang="en-US" altLang="en-US" sz="2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Appurtenances</a:t>
            </a:r>
            <a:r>
              <a:rPr lang="en-US" altLang="en-US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rights or privileges that “run with the land”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cannot exist by themselves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Riparian Rights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(rights of an owner bordering a flowing body of water)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Littoral Rights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(Rights of an owner whose property borders an ocean or lake) 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Natural processes affect riparian boundaries: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Accretion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the boundary of riparian land is extended by natural forces., 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Reliction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permanent receding of the water that leaves the ground under it dry and exposed. 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Erosion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the reverse of accretion.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Avulsion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rapid or sudden change in riparian land, resulting from violent natural forces.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73205-E162-4981-B1CD-954359DC002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87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51662" r="2042" b="28466"/>
          <a:stretch/>
        </p:blipFill>
        <p:spPr bwMode="auto">
          <a:xfrm>
            <a:off x="-1045" y="-846"/>
            <a:ext cx="9141913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105400" y="152400"/>
            <a:ext cx="3026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Chapter 2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1600200"/>
            <a:ext cx="76962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defRPr/>
            </a:pP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Property Ownership and Interests</a:t>
            </a:r>
          </a:p>
          <a:p>
            <a:pPr marL="228600" indent="-228600" algn="ctr">
              <a:defRPr/>
            </a:pPr>
            <a:endParaRPr lang="en-US" altLang="en-US" sz="24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Appurtenances</a:t>
            </a:r>
          </a:p>
          <a:p>
            <a:pPr marL="228600" indent="-228600">
              <a:defRPr/>
            </a:pPr>
            <a:endParaRPr lang="en-US" altLang="en-US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and Subsurface Rights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owner may conduct mining operations.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ownership of and the rights to the area above the surface of the earth (air rights) </a:t>
            </a:r>
          </a:p>
          <a:p>
            <a:pPr marL="228600" indent="-228600">
              <a:defRPr/>
            </a:pPr>
            <a:endParaRPr lang="en-US" altLang="en-US" sz="2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Lateral and Subjacent Support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Lateral - Right of land to be supported in it’s natural state by adjacent land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Subjacent – Right to have land supported from below (i.e. mining)</a:t>
            </a:r>
          </a:p>
          <a:p>
            <a:pPr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73205-E162-4981-B1CD-954359DC002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785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A1A9FF-144B-4D8F-BC9A-BA3727A5D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  <a:defRPr/>
            </a:pP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Property Ownership and Interests</a:t>
            </a:r>
          </a:p>
          <a:p>
            <a:pPr marL="0" indent="0">
              <a:buNone/>
              <a:defRPr/>
            </a:pPr>
            <a:endParaRPr lang="en-US" altLang="en-US" sz="18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Property:</a:t>
            </a:r>
          </a:p>
          <a:p>
            <a:pPr marL="0" indent="0">
              <a:buNone/>
              <a:defRPr/>
            </a:pPr>
            <a:endParaRPr lang="en-US" altLang="en-US" sz="18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called chattel or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personalty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anything not considered real property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ownership is conveyed by a “Bill of Sale”</a:t>
            </a:r>
          </a:p>
          <a:p>
            <a:pPr>
              <a:defRPr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4D92CEE-5775-4555-8ABD-7366B726C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FB6BB58A-895C-4D3B-AED8-72E44B86BD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51662" r="2042" b="28466"/>
          <a:stretch/>
        </p:blipFill>
        <p:spPr bwMode="auto">
          <a:xfrm>
            <a:off x="-1045" y="-846"/>
            <a:ext cx="9141913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4A0D2C5-4A3D-47DA-90B5-B9CD8BA18E6B}"/>
              </a:ext>
            </a:extLst>
          </p:cNvPr>
          <p:cNvSpPr/>
          <p:nvPr/>
        </p:nvSpPr>
        <p:spPr>
          <a:xfrm>
            <a:off x="4827621" y="92076"/>
            <a:ext cx="30268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spc="50" dirty="0">
                <a:ln w="0"/>
                <a:solidFill>
                  <a:srgbClr val="EEECE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Chapter 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06B5C0E-58C4-4A33-AE5D-62FD888536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461072"/>
            <a:ext cx="1600538" cy="159345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73205-E162-4981-B1CD-954359DC002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92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51662" r="2042" b="28466"/>
          <a:stretch/>
        </p:blipFill>
        <p:spPr bwMode="auto">
          <a:xfrm>
            <a:off x="-1045" y="-846"/>
            <a:ext cx="9141913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105400" y="152400"/>
            <a:ext cx="3026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Chapter 2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1600200"/>
            <a:ext cx="76962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defRPr/>
            </a:pP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Property Ownership and Interests</a:t>
            </a:r>
          </a:p>
          <a:p>
            <a:pPr marL="228600" indent="-228600">
              <a:defRPr/>
            </a:pPr>
            <a:endParaRPr lang="en-US" altLang="en-US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Property</a:t>
            </a:r>
          </a:p>
          <a:p>
            <a:pPr>
              <a:defRPr/>
            </a:pPr>
            <a:r>
              <a:rPr lang="en-US" altLang="en-US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Fixtures-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Item that was once personal property that has become real property by virtue of its’ attachment</a:t>
            </a:r>
          </a:p>
          <a:p>
            <a:pPr>
              <a:defRPr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circumstance test-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determines fixture in absence of contract:</a:t>
            </a:r>
          </a:p>
          <a:p>
            <a:pPr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1. Intention – major determinant</a:t>
            </a:r>
          </a:p>
          <a:p>
            <a:pPr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2. Relation of the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attacher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owner or renter?</a:t>
            </a:r>
          </a:p>
          <a:p>
            <a:pPr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3. Method of attachment- will removal cause damage?</a:t>
            </a:r>
          </a:p>
          <a:p>
            <a:pPr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4. Adaptation- example; window blinds</a:t>
            </a:r>
          </a:p>
          <a:p>
            <a:pPr>
              <a:defRPr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Trade fixtures – fixtures used in the conducting of commerce</a:t>
            </a:r>
          </a:p>
          <a:p>
            <a:pPr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considered personal property	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Uniform Commercial Code – provides for a lender to have a fixture  considered personal until paid off.</a:t>
            </a:r>
          </a:p>
          <a:p>
            <a:pPr marL="228600" indent="-228600">
              <a:defRPr/>
            </a:pPr>
            <a:endParaRPr lang="en-US" altLang="en-US" sz="2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73205-E162-4981-B1CD-954359DC002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416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51662" r="2042" b="28466"/>
          <a:stretch/>
        </p:blipFill>
        <p:spPr bwMode="auto">
          <a:xfrm>
            <a:off x="-1045" y="-846"/>
            <a:ext cx="9141913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105400" y="152400"/>
            <a:ext cx="3026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Chapter 2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1600200"/>
            <a:ext cx="76962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defRPr/>
            </a:pP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Property Ownership and Interests</a:t>
            </a:r>
          </a:p>
          <a:p>
            <a:pPr marL="228600" indent="-228600" algn="ctr">
              <a:defRPr/>
            </a:pPr>
            <a:endParaRPr lang="en-US" altLang="en-US" sz="24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Property</a:t>
            </a:r>
          </a:p>
          <a:p>
            <a:pPr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Improvements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anything attached that increases the value or utility of the land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“to the land” or “on the land”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“To the land” includes roads, utilities, grading, etc.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“On the land” includes buildings</a:t>
            </a:r>
          </a:p>
          <a:p>
            <a:pPr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766" y="4343400"/>
            <a:ext cx="2905759" cy="1931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73205-E162-4981-B1CD-954359DC002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65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51662" r="2042" b="28466"/>
          <a:stretch/>
        </p:blipFill>
        <p:spPr bwMode="auto">
          <a:xfrm>
            <a:off x="-1045" y="-846"/>
            <a:ext cx="9141913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105400" y="152400"/>
            <a:ext cx="3026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Chapter 2</a:t>
            </a:r>
          </a:p>
        </p:txBody>
      </p:sp>
      <p:sp>
        <p:nvSpPr>
          <p:cNvPr id="4" name="Rectangle 3"/>
          <p:cNvSpPr/>
          <p:nvPr/>
        </p:nvSpPr>
        <p:spPr>
          <a:xfrm>
            <a:off x="727364" y="1600200"/>
            <a:ext cx="7696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defRPr/>
            </a:pP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Property Ownership and Interests</a:t>
            </a:r>
          </a:p>
          <a:p>
            <a:pPr marL="228600" indent="-228600">
              <a:defRPr/>
            </a:pPr>
            <a:endParaRPr lang="en-US" altLang="en-US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Estates in Real Property</a:t>
            </a:r>
          </a:p>
          <a:p>
            <a:pPr>
              <a:defRPr/>
            </a:pPr>
            <a:endParaRPr lang="en-US" altLang="en-US" sz="2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Definitions</a:t>
            </a:r>
          </a:p>
          <a:p>
            <a:pPr>
              <a:defRPr/>
            </a:pPr>
            <a:endParaRPr lang="en-US" altLang="en-US" sz="2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 of possession-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owner of an estate in land has the right of possession and the right to use it.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 of use-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easement owner has the use of the land but not the right to possess it. (nonpossessory interest)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73205-E162-4981-B1CD-954359DC002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6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1965</Words>
  <Application>Microsoft Office PowerPoint</Application>
  <PresentationFormat>On-screen Show (4:3)</PresentationFormat>
  <Paragraphs>409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</dc:creator>
  <cp:lastModifiedBy>Elizabeth King</cp:lastModifiedBy>
  <cp:revision>95</cp:revision>
  <cp:lastPrinted>2013-09-21T23:37:22Z</cp:lastPrinted>
  <dcterms:created xsi:type="dcterms:W3CDTF">2013-09-21T15:18:19Z</dcterms:created>
  <dcterms:modified xsi:type="dcterms:W3CDTF">2019-04-19T17:47:30Z</dcterms:modified>
</cp:coreProperties>
</file>